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7"/>
  </p:notesMasterIdLst>
  <p:sldIdLst>
    <p:sldId id="260" r:id="rId2"/>
    <p:sldId id="333" r:id="rId3"/>
    <p:sldId id="330" r:id="rId4"/>
    <p:sldId id="331" r:id="rId5"/>
    <p:sldId id="319" r:id="rId6"/>
    <p:sldId id="317" r:id="rId7"/>
    <p:sldId id="318" r:id="rId8"/>
    <p:sldId id="332" r:id="rId9"/>
    <p:sldId id="344" r:id="rId10"/>
    <p:sldId id="345" r:id="rId11"/>
    <p:sldId id="346" r:id="rId12"/>
    <p:sldId id="347" r:id="rId13"/>
    <p:sldId id="338" r:id="rId14"/>
    <p:sldId id="343" r:id="rId15"/>
    <p:sldId id="292" r:id="rId16"/>
  </p:sldIdLst>
  <p:sldSz cx="9144000" cy="6858000" type="screen4x3"/>
  <p:notesSz cx="6858000" cy="9144000"/>
  <p:defaultTextStyle>
    <a:defPPr>
      <a:defRPr lang="de-DE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007E"/>
    <a:srgbClr val="AECB01"/>
    <a:srgbClr val="4D4D4D"/>
    <a:srgbClr val="00CC00"/>
    <a:srgbClr val="FDC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471" autoAdjust="0"/>
    <p:restoredTop sz="94660"/>
  </p:normalViewPr>
  <p:slideViewPr>
    <p:cSldViewPr snapToGrid="0" snapToObjects="1">
      <p:cViewPr varScale="1">
        <p:scale>
          <a:sx n="105" d="100"/>
          <a:sy n="105" d="100"/>
        </p:scale>
        <p:origin x="1746" y="78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BB7654-6D56-4063-959E-A7848444EE41}" type="datetimeFigureOut">
              <a:rPr lang="de-AT" smtClean="0"/>
              <a:t>16.10.2026</a:t>
            </a:fld>
            <a:endParaRPr lang="de-AT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AT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4EA922-AFAC-4AF9-A324-C605A814C866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085218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X34ZBMAAAAlAAAAZAAAAC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Kqqqq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LgcAAKMHAACkIgAAPhwAABAAAAAmAAAACAAAAAEAAAAAAAAA"/>
              </a:ext>
            </a:extLst>
          </p:cNvSpPr>
          <p:nvPr>
            <p:ph type="sldImg"/>
          </p:nvPr>
        </p:nvSpPr>
        <p:spPr>
          <a:xfrm>
            <a:off x="1166813" y="1241425"/>
            <a:ext cx="4464050" cy="3349625"/>
          </a:xfrm>
        </p:spPr>
      </p:sp>
      <p:sp>
        <p:nvSpPr>
          <p:cNvPr id="3" name="Notizenplatzhalt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X34ZBMAAAAlAAAAZAAAAA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Kqqqq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QAAGMdAACjJQAAbjUAABAAAAAmAAAACAAAAAEAAAAAAAAA"/>
              </a:ext>
            </a:extLst>
          </p:cNvSpPr>
          <p:nvPr>
            <p:ph type="body" idx="1"/>
          </p:nvPr>
        </p:nvSpPr>
        <p:spPr>
          <a:xfrm>
            <a:off x="680085" y="4777105"/>
            <a:ext cx="5438140" cy="3908425"/>
          </a:xfrm>
        </p:spPr>
        <p:txBody>
          <a:bodyPr/>
          <a:lstStyle/>
          <a:p>
            <a:pPr>
              <a:defRPr lang="de-DE"/>
            </a:pPr>
            <a:endParaRPr lang="de-AT" cap="none"/>
          </a:p>
        </p:txBody>
      </p:sp>
      <p:sp>
        <p:nvSpPr>
          <p:cNvPr id="4" name="Foliennummernplatzhalt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X34ZBMAAAAlAAAAZAAAAA0AAAAAkAAAAEgAAACQAAAASAAAAAAAAAAC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T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BcAAAA6AADPKQAAET0AABAAAAAmAAAACAAAAAEAAAAAAAAA"/>
              </a:ext>
            </a:extLst>
          </p:cNvSpPr>
          <p:nvPr>
            <p:ph type="sldNum" sz="quarter" idx="10"/>
          </p:nvPr>
        </p:nvSpPr>
        <p:spPr>
          <a:xfrm>
            <a:off x="3850640" y="9428480"/>
            <a:ext cx="2945765" cy="498475"/>
          </a:xfrm>
        </p:spPr>
        <p:txBody>
          <a:bodyPr/>
          <a:lstStyle/>
          <a:p>
            <a:pPr>
              <a:defRPr lang="de-DE"/>
            </a:pPr>
            <a:fld id="{0202D9D7-99EF-572F-A1BA-6F7A97F4573A}" type="slidenum">
              <a:rPr lang="de-AT" cap="none"/>
              <a:t>2</a:t>
            </a:fld>
            <a:endParaRPr lang="de-AT" cap="none"/>
          </a:p>
        </p:txBody>
      </p:sp>
    </p:spTree>
    <p:extLst>
      <p:ext uri="{BB962C8B-B14F-4D97-AF65-F5344CB8AC3E}">
        <p14:creationId xmlns:p14="http://schemas.microsoft.com/office/powerpoint/2010/main" val="39962561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4EA922-AFAC-4AF9-A324-C605A814C866}" type="slidenum">
              <a:rPr lang="de-AT" smtClean="0"/>
              <a:t>4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8217549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4EA922-AFAC-4AF9-A324-C605A814C866}" type="slidenum">
              <a:rPr lang="de-AT" smtClean="0"/>
              <a:t>7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3724776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AT"/>
              <a:t>Mastertitelformat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AT"/>
              <a:t>Master-Untertitelformat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23F15-42D0-0747-9AFB-69C922DCEE93}" type="datetimeFigureOut">
              <a:rPr lang="de-DE" smtClean="0"/>
              <a:t>16.10.2026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24CA8-100E-8745-88AD-CDC4EFFD9A5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628766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AT"/>
              <a:t>Mastertextformat bearbeiten</a:t>
            </a:r>
          </a:p>
          <a:p>
            <a:pPr lvl="1"/>
            <a:r>
              <a:rPr lang="de-AT"/>
              <a:t>Zweite Ebene</a:t>
            </a:r>
          </a:p>
          <a:p>
            <a:pPr lvl="2"/>
            <a:r>
              <a:rPr lang="de-AT"/>
              <a:t>Dritte Ebene</a:t>
            </a:r>
          </a:p>
          <a:p>
            <a:pPr lvl="3"/>
            <a:r>
              <a:rPr lang="de-AT"/>
              <a:t>Vierte Ebene</a:t>
            </a:r>
          </a:p>
          <a:p>
            <a:pPr lvl="4"/>
            <a:r>
              <a:rPr lang="de-AT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23F15-42D0-0747-9AFB-69C922DCEE93}" type="datetimeFigureOut">
              <a:rPr lang="de-DE" smtClean="0"/>
              <a:t>16.10.2026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24CA8-100E-8745-88AD-CDC4EFFD9A5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12273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AT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AT"/>
              <a:t>Mastertextformat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23F15-42D0-0747-9AFB-69C922DCEE93}" type="datetimeFigureOut">
              <a:rPr lang="de-DE" smtClean="0"/>
              <a:t>16.10.2026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24CA8-100E-8745-88AD-CDC4EFFD9A5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092913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AT"/>
              <a:t>Mastertextformat bearbeiten</a:t>
            </a:r>
          </a:p>
          <a:p>
            <a:pPr lvl="1"/>
            <a:r>
              <a:rPr lang="de-AT"/>
              <a:t>Zweite Ebene</a:t>
            </a:r>
          </a:p>
          <a:p>
            <a:pPr lvl="2"/>
            <a:r>
              <a:rPr lang="de-AT"/>
              <a:t>Dritte Ebene</a:t>
            </a:r>
          </a:p>
          <a:p>
            <a:pPr lvl="3"/>
            <a:r>
              <a:rPr lang="de-AT"/>
              <a:t>Vierte Ebene</a:t>
            </a:r>
          </a:p>
          <a:p>
            <a:pPr lvl="4"/>
            <a:r>
              <a:rPr lang="de-AT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AT"/>
              <a:t>Mastertextformat bearbeiten</a:t>
            </a:r>
          </a:p>
          <a:p>
            <a:pPr lvl="1"/>
            <a:r>
              <a:rPr lang="de-AT"/>
              <a:t>Zweite Ebene</a:t>
            </a:r>
          </a:p>
          <a:p>
            <a:pPr lvl="2"/>
            <a:r>
              <a:rPr lang="de-AT"/>
              <a:t>Dritte Ebene</a:t>
            </a:r>
          </a:p>
          <a:p>
            <a:pPr lvl="3"/>
            <a:r>
              <a:rPr lang="de-AT"/>
              <a:t>Vierte Ebene</a:t>
            </a:r>
          </a:p>
          <a:p>
            <a:pPr lvl="4"/>
            <a:r>
              <a:rPr lang="de-AT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23F15-42D0-0747-9AFB-69C922DCEE93}" type="datetimeFigureOut">
              <a:rPr lang="de-DE" smtClean="0"/>
              <a:t>16.10.2026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24CA8-100E-8745-88AD-CDC4EFFD9A5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69160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AT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AT"/>
              <a:t>Mastertextformat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AT"/>
              <a:t>Mastertextformat bearbeiten</a:t>
            </a:r>
          </a:p>
          <a:p>
            <a:pPr lvl="1"/>
            <a:r>
              <a:rPr lang="de-AT"/>
              <a:t>Zweite Ebene</a:t>
            </a:r>
          </a:p>
          <a:p>
            <a:pPr lvl="2"/>
            <a:r>
              <a:rPr lang="de-AT"/>
              <a:t>Dritte Ebene</a:t>
            </a:r>
          </a:p>
          <a:p>
            <a:pPr lvl="3"/>
            <a:r>
              <a:rPr lang="de-AT"/>
              <a:t>Vierte Ebene</a:t>
            </a:r>
          </a:p>
          <a:p>
            <a:pPr lvl="4"/>
            <a:r>
              <a:rPr lang="de-AT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AT"/>
              <a:t>Mastertextformat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AT"/>
              <a:t>Mastertextformat bearbeiten</a:t>
            </a:r>
          </a:p>
          <a:p>
            <a:pPr lvl="1"/>
            <a:r>
              <a:rPr lang="de-AT"/>
              <a:t>Zweite Ebene</a:t>
            </a:r>
          </a:p>
          <a:p>
            <a:pPr lvl="2"/>
            <a:r>
              <a:rPr lang="de-AT"/>
              <a:t>Dritte Ebene</a:t>
            </a:r>
          </a:p>
          <a:p>
            <a:pPr lvl="3"/>
            <a:r>
              <a:rPr lang="de-AT"/>
              <a:t>Vierte Ebene</a:t>
            </a:r>
          </a:p>
          <a:p>
            <a:pPr lvl="4"/>
            <a:r>
              <a:rPr lang="de-AT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23F15-42D0-0747-9AFB-69C922DCEE93}" type="datetimeFigureOut">
              <a:rPr lang="de-DE" smtClean="0"/>
              <a:t>16.10.2026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24CA8-100E-8745-88AD-CDC4EFFD9A5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978424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/>
              <a:t>Mastertitelformat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23F15-42D0-0747-9AFB-69C922DCEE93}" type="datetimeFigureOut">
              <a:rPr lang="de-DE" smtClean="0"/>
              <a:t>16.10.2026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24CA8-100E-8745-88AD-CDC4EFFD9A5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195349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23F15-42D0-0747-9AFB-69C922DCEE93}" type="datetimeFigureOut">
              <a:rPr lang="de-DE" smtClean="0"/>
              <a:t>16.10.2026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24CA8-100E-8745-88AD-CDC4EFFD9A5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648526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AT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AT"/>
              <a:t>Mastertextformat bearbeiten</a:t>
            </a:r>
          </a:p>
          <a:p>
            <a:pPr lvl="1"/>
            <a:r>
              <a:rPr lang="de-AT"/>
              <a:t>Zweite Ebene</a:t>
            </a:r>
          </a:p>
          <a:p>
            <a:pPr lvl="2"/>
            <a:r>
              <a:rPr lang="de-AT"/>
              <a:t>Dritte Ebene</a:t>
            </a:r>
          </a:p>
          <a:p>
            <a:pPr lvl="3"/>
            <a:r>
              <a:rPr lang="de-AT"/>
              <a:t>Vierte Ebene</a:t>
            </a:r>
          </a:p>
          <a:p>
            <a:pPr lvl="4"/>
            <a:r>
              <a:rPr lang="de-AT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AT"/>
              <a:t>Mastertextformat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23F15-42D0-0747-9AFB-69C922DCEE93}" type="datetimeFigureOut">
              <a:rPr lang="de-DE" smtClean="0"/>
              <a:t>16.10.2026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24CA8-100E-8745-88AD-CDC4EFFD9A5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808203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AT"/>
              <a:t>Mastertitelformat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AT"/>
              <a:t>Mastertextformat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23F15-42D0-0747-9AFB-69C922DCEE93}" type="datetimeFigureOut">
              <a:rPr lang="de-DE" smtClean="0"/>
              <a:t>16.10.2026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24CA8-100E-8745-88AD-CDC4EFFD9A5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635601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/>
              <a:t>Mastertitelformat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AT"/>
              <a:t>Mastertextformat bearbeiten</a:t>
            </a:r>
          </a:p>
          <a:p>
            <a:pPr lvl="1"/>
            <a:r>
              <a:rPr lang="de-AT"/>
              <a:t>Zweite Ebene</a:t>
            </a:r>
          </a:p>
          <a:p>
            <a:pPr lvl="2"/>
            <a:r>
              <a:rPr lang="de-AT"/>
              <a:t>Dritte Ebene</a:t>
            </a:r>
          </a:p>
          <a:p>
            <a:pPr lvl="3"/>
            <a:r>
              <a:rPr lang="de-AT"/>
              <a:t>Vierte Ebene</a:t>
            </a:r>
          </a:p>
          <a:p>
            <a:pPr lvl="4"/>
            <a:r>
              <a:rPr lang="de-AT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23F15-42D0-0747-9AFB-69C922DCEE93}" type="datetimeFigureOut">
              <a:rPr lang="de-DE" smtClean="0"/>
              <a:t>16.10.2026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24CA8-100E-8745-88AD-CDC4EFFD9A5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907291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AT"/>
              <a:t>Mastertitelformat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AT"/>
              <a:t>Mastertextformat bearbeiten</a:t>
            </a:r>
          </a:p>
          <a:p>
            <a:pPr lvl="1"/>
            <a:r>
              <a:rPr lang="de-AT"/>
              <a:t>Zweite Ebene</a:t>
            </a:r>
          </a:p>
          <a:p>
            <a:pPr lvl="2"/>
            <a:r>
              <a:rPr lang="de-AT"/>
              <a:t>Dritte Ebene</a:t>
            </a:r>
          </a:p>
          <a:p>
            <a:pPr lvl="3"/>
            <a:r>
              <a:rPr lang="de-AT"/>
              <a:t>Vierte Ebene</a:t>
            </a:r>
          </a:p>
          <a:p>
            <a:pPr lvl="4"/>
            <a:r>
              <a:rPr lang="de-AT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23F15-42D0-0747-9AFB-69C922DCEE93}" type="datetimeFigureOut">
              <a:rPr lang="de-DE" smtClean="0"/>
              <a:t>16.10.2026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24CA8-100E-8745-88AD-CDC4EFFD9A5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881207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AT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AT"/>
              <a:t>Mastertextformat bearbeiten</a:t>
            </a:r>
          </a:p>
          <a:p>
            <a:pPr lvl="1"/>
            <a:r>
              <a:rPr lang="de-AT"/>
              <a:t>Zweite Ebene</a:t>
            </a:r>
          </a:p>
          <a:p>
            <a:pPr lvl="2"/>
            <a:r>
              <a:rPr lang="de-AT"/>
              <a:t>Dritte Ebene</a:t>
            </a:r>
          </a:p>
          <a:p>
            <a:pPr lvl="3"/>
            <a:r>
              <a:rPr lang="de-AT"/>
              <a:t>Vierte Ebene</a:t>
            </a:r>
          </a:p>
          <a:p>
            <a:pPr lvl="4"/>
            <a:r>
              <a:rPr lang="de-AT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523F15-42D0-0747-9AFB-69C922DCEE93}" type="datetimeFigureOut">
              <a:rPr lang="de-DE" smtClean="0"/>
              <a:t>16.10.2026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B24CA8-100E-8745-88AD-CDC4EFFD9A5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65368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floortje.felgenhauer-max@erg-donaustadt.at" TargetMode="External"/><Relationship Id="rId5" Type="http://schemas.openxmlformats.org/officeDocument/2006/relationships/hyperlink" Target="mailto:elisabeth.freudenthaler-brandtner@erg-donaustadt.at" TargetMode="External"/><Relationship Id="rId4" Type="http://schemas.openxmlformats.org/officeDocument/2006/relationships/hyperlink" Target="file:///C:\Users\Alina\Google%20Drive\ERG_Donaustadt\marketing_&#246;a\ERG_brief_fax_pp_vorlagen\ERG_briefpapier_vorlage_wasserzeichen.docx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mailto:bildungsberatung@bildung-wien.gv.at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bildung-wien.gv.at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hyperlink" Target="file:///C:\Users\Alina\Google%20Drive\ERG_Donaustadt\marketing_&#246;a\ERG_brief_fax_pp_vorlagen\ERG_briefpapier_vorlage_wasserzeichen.docx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3"/>
          <p:cNvSpPr/>
          <p:nvPr/>
        </p:nvSpPr>
        <p:spPr>
          <a:xfrm flipV="1">
            <a:off x="0" y="6037971"/>
            <a:ext cx="9144000" cy="889000"/>
          </a:xfrm>
          <a:prstGeom prst="rect">
            <a:avLst/>
          </a:prstGeom>
          <a:solidFill>
            <a:schemeClr val="bg1">
              <a:lumMod val="85000"/>
            </a:schemeClr>
          </a:solidFill>
          <a:ln w="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" name="Textfeld 4"/>
          <p:cNvSpPr txBox="1"/>
          <p:nvPr/>
        </p:nvSpPr>
        <p:spPr>
          <a:xfrm>
            <a:off x="239775" y="6251638"/>
            <a:ext cx="47261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b="1" i="1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k</a:t>
            </a:r>
            <a:r>
              <a:rPr lang="de-AT" sz="2000" b="1" i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langvoll</a:t>
            </a:r>
            <a:r>
              <a:rPr lang="de-AT" sz="2000" b="1" i="1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– nachhaltig – weltoffen</a:t>
            </a:r>
            <a:endParaRPr lang="de-DE" sz="2000" b="1" i="1" dirty="0">
              <a:solidFill>
                <a:schemeClr val="tx1">
                  <a:lumMod val="75000"/>
                  <a:lumOff val="25000"/>
                </a:schemeClr>
              </a:solidFill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9" name="Textfeld 8"/>
          <p:cNvSpPr txBox="1"/>
          <p:nvPr/>
        </p:nvSpPr>
        <p:spPr>
          <a:xfrm>
            <a:off x="603331" y="464551"/>
            <a:ext cx="758058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de-DE" sz="4000" dirty="0">
              <a:solidFill>
                <a:srgbClr val="E6007E"/>
              </a:solidFill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algn="ctr"/>
            <a:r>
              <a:rPr lang="de-DE" sz="4000" dirty="0">
                <a:solidFill>
                  <a:srgbClr val="E6007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Herzlich Willkommen zum Elternabend</a:t>
            </a:r>
          </a:p>
          <a:p>
            <a:pPr algn="ctr"/>
            <a:endParaRPr lang="de-DE" sz="3200" dirty="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algn="ctr"/>
            <a:endParaRPr lang="de-DE" sz="2800" dirty="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algn="ctr"/>
            <a:r>
              <a:rPr lang="de-DE" sz="28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23. September 2026</a:t>
            </a:r>
          </a:p>
          <a:p>
            <a:pPr algn="ctr"/>
            <a:endParaRPr lang="de-DE" sz="3200" dirty="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algn="ctr"/>
            <a:endParaRPr lang="de-DE" sz="4000" b="1" dirty="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algn="ctr"/>
            <a:endParaRPr lang="de-DE" sz="2800" b="1" dirty="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8" name="Bild 4" descr="Logo_ERG_RGB_512px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840" y="3936667"/>
            <a:ext cx="3035563" cy="1826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3237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 4" descr="Logo_ERG_RGB_512px.jpg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HX34ZB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BHABM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+BvQX///8BAAAAAAAAAAAAAAAAAAAAAAAAAAAAAAAAAAAAAAAAAAAAAAACf39/AO7s4QPMzMwAwMD/AH9/fwAAAAAAAAAAAAAAAAD///8AAAAAACEAAAAYAAAAFAAAADQwAACAJQAAcDYAAEAp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7194105" y="5715000"/>
            <a:ext cx="1646873" cy="9906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4" name="Textfeld 7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X34ZBMAAAAlAAAAZAAAAE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BFWL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B/f38A7uzhA8zMzADAwP8Af39/AAAAAAAAAAAAAAAAAAAAAAAAAAAAIQAAABgAAAAUAAAANgMAADn///9nMwAABAoAABAgAAAmAAAACAAAAP//////////"/>
              </a:ext>
            </a:extLst>
          </p:cNvSpPr>
          <p:nvPr/>
        </p:nvSpPr>
        <p:spPr>
          <a:xfrm>
            <a:off x="521970" y="-126365"/>
            <a:ext cx="7833995" cy="175450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defRPr lang="de-DE"/>
            </a:pPr>
            <a:br/>
            <a:endParaRPr lang="de-DE" sz="3600" cap="none">
              <a:solidFill>
                <a:srgbClr val="7F7F7F"/>
              </a:solidFill>
              <a:latin typeface="Open Sans Light" charset="0"/>
              <a:ea typeface="Open Sans Light" charset="0"/>
              <a:cs typeface="Open Sans Light" charset="0"/>
            </a:endParaRPr>
          </a:p>
          <a:p>
            <a:pPr>
              <a:lnSpc>
                <a:spcPct val="150000"/>
              </a:lnSpc>
              <a:defRPr lang="de-DE"/>
            </a:pPr>
            <a:endParaRPr lang="de-DE" sz="2400" i="1" cap="none">
              <a:solidFill>
                <a:srgbClr val="7F7F7F"/>
              </a:solidFill>
              <a:latin typeface="Open Sans Light" charset="0"/>
              <a:ea typeface="Open Sans Light" charset="0"/>
              <a:cs typeface="Open Sans Light" charset="0"/>
            </a:endParaRPr>
          </a:p>
        </p:txBody>
      </p:sp>
      <p:sp>
        <p:nvSpPr>
          <p:cNvPr id="6" name="Textfeld 8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X34ZBMAAAAlAAAAZAAAAE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BdE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B/f38A7uzhA8zMzADAwP8Af39/AAAAAAAAAAAAAAAAAAAAAAAAAAAAIQAAABgAAAAUAAAAPAUAAJYGAADeMwAA5hwAAAAgAAAmAAAACAAAAP//////////"/>
              </a:ext>
            </a:extLst>
          </p:cNvSpPr>
          <p:nvPr/>
        </p:nvSpPr>
        <p:spPr>
          <a:xfrm>
            <a:off x="850900" y="575310"/>
            <a:ext cx="6089396" cy="51396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defRPr lang="de-DE"/>
            </a:pPr>
            <a:r>
              <a:rPr lang="de-DE" sz="2000" cap="none" dirty="0">
                <a:solidFill>
                  <a:srgbClr val="E6007E"/>
                </a:solidFill>
                <a:latin typeface="Open Sans Light" charset="0"/>
                <a:ea typeface="Open Sans Light" charset="0"/>
                <a:cs typeface="Open Sans Light" charset="0"/>
              </a:rPr>
              <a:t>Bildungsberatung am ERGD</a:t>
            </a:r>
            <a:br>
              <a:rPr dirty="0"/>
            </a:br>
            <a:endParaRPr dirty="0"/>
          </a:p>
          <a:p>
            <a:pPr>
              <a:defRPr lang="de-DE"/>
            </a:pPr>
            <a:endParaRPr lang="de-DE" sz="2000" cap="none" dirty="0">
              <a:solidFill>
                <a:srgbClr val="E6007E"/>
              </a:solidFill>
              <a:latin typeface="Open Sans Light" charset="0"/>
              <a:ea typeface="Open Sans Light" charset="0"/>
              <a:cs typeface="Open Sans Light" charset="0"/>
            </a:endParaRPr>
          </a:p>
          <a:p>
            <a:pPr>
              <a:defRPr lang="de-DE"/>
            </a:pPr>
            <a:r>
              <a:rPr lang="de-DE" sz="1600" cap="none" dirty="0">
                <a:latin typeface="Open Sans Light" charset="0"/>
                <a:ea typeface="Open Sans Light" charset="0"/>
                <a:cs typeface="Open Sans Light" charset="0"/>
              </a:rPr>
              <a:t>Bildungsberater*innen bieten Schüler*innen bzw. deren Eltern </a:t>
            </a:r>
          </a:p>
          <a:p>
            <a:pPr>
              <a:defRPr lang="de-DE"/>
            </a:pPr>
            <a:r>
              <a:rPr lang="de-DE" sz="1600" cap="none" dirty="0">
                <a:solidFill>
                  <a:srgbClr val="E6007E"/>
                </a:solidFill>
                <a:latin typeface="Open Sans Light" charset="0"/>
                <a:ea typeface="Open Sans Light" charset="0"/>
                <a:cs typeface="Open Sans Light" charset="0"/>
              </a:rPr>
              <a:t>individuelle Beratung zu Bildungswegentscheidungen </a:t>
            </a:r>
            <a:r>
              <a:rPr lang="de-DE" sz="1600" cap="none" dirty="0">
                <a:latin typeface="Open Sans Light" charset="0"/>
                <a:ea typeface="Open Sans Light" charset="0"/>
                <a:cs typeface="Open Sans Light" charset="0"/>
              </a:rPr>
              <a:t>an. </a:t>
            </a:r>
            <a:br>
              <a:rPr lang="de-DE" sz="1600" cap="none" dirty="0">
                <a:latin typeface="Open Sans Light" charset="0"/>
                <a:ea typeface="Open Sans Light" charset="0"/>
                <a:cs typeface="Open Sans Light" charset="0"/>
              </a:rPr>
            </a:br>
            <a:endParaRPr lang="de-DE" sz="1400" cap="none" dirty="0">
              <a:latin typeface="Open Sans Light" charset="0"/>
              <a:ea typeface="Open Sans Light" charset="0"/>
              <a:cs typeface="Open Sans Light" charset="0"/>
            </a:endParaRPr>
          </a:p>
          <a:p>
            <a:pPr>
              <a:defRPr lang="de-DE"/>
            </a:pPr>
            <a:r>
              <a:rPr lang="de-DE" sz="1400" cap="none" dirty="0">
                <a:latin typeface="Open Sans Light" charset="0"/>
                <a:ea typeface="Open Sans Light" charset="0"/>
                <a:cs typeface="Open Sans Light" charset="0"/>
              </a:rPr>
              <a:t>Sie informieren über</a:t>
            </a:r>
            <a:r>
              <a:rPr lang="de-DE" sz="1400" dirty="0">
                <a:latin typeface="Open Sans Light" charset="0"/>
                <a:ea typeface="Open Sans Light" charset="0"/>
                <a:cs typeface="Open Sans Light" charset="0"/>
              </a:rPr>
              <a:t> </a:t>
            </a:r>
            <a:r>
              <a:rPr lang="de-DE" sz="1400" cap="none" dirty="0">
                <a:latin typeface="Open Sans Light" charset="0"/>
                <a:ea typeface="Open Sans Light" charset="0"/>
                <a:cs typeface="Open Sans Light" charset="0"/>
              </a:rPr>
              <a:t>weiterführende </a:t>
            </a:r>
            <a:r>
              <a:rPr lang="de-DE" sz="1400" cap="none" dirty="0">
                <a:solidFill>
                  <a:schemeClr val="tx1">
                    <a:lumMod val="95000"/>
                    <a:lumOff val="5000"/>
                  </a:schemeClr>
                </a:solidFill>
                <a:latin typeface="Open Sans Light" charset="0"/>
                <a:ea typeface="Open Sans Light" charset="0"/>
                <a:cs typeface="Open Sans Light" charset="0"/>
              </a:rPr>
              <a:t>Ausbildungsmöglichkeiten </a:t>
            </a:r>
            <a:br>
              <a:rPr lang="de-DE" sz="1400" cap="none" dirty="0">
                <a:latin typeface="Open Sans Light" charset="0"/>
                <a:ea typeface="Open Sans Light" charset="0"/>
                <a:cs typeface="Open Sans Light" charset="0"/>
              </a:rPr>
            </a:br>
            <a:r>
              <a:rPr lang="de-DE" sz="1400" cap="none" dirty="0">
                <a:latin typeface="Open Sans Light" charset="0"/>
                <a:ea typeface="Open Sans Light" charset="0"/>
                <a:cs typeface="Open Sans Light" charset="0"/>
              </a:rPr>
              <a:t>bzw. Ausbildungsalternativen, Schultypen, Eintrittsvoraussetzungen, Lehrstellen, Auslandssemester, Vorbereitung auf die Studienwahl, etc.</a:t>
            </a:r>
            <a:br>
              <a:rPr sz="1400" dirty="0"/>
            </a:br>
            <a:endParaRPr lang="de-DE" sz="1600" dirty="0">
              <a:latin typeface="Open Sans Light" charset="0"/>
              <a:ea typeface="Open Sans Light" charset="0"/>
              <a:cs typeface="Open Sans Light" charset="0"/>
            </a:endParaRPr>
          </a:p>
          <a:p>
            <a:pPr>
              <a:defRPr lang="de-DE"/>
            </a:pPr>
            <a:r>
              <a:rPr lang="de-DE" sz="1400" dirty="0">
                <a:latin typeface="Open Sans Light" charset="0"/>
                <a:ea typeface="Open Sans Light" charset="0"/>
                <a:cs typeface="Open Sans Light" charset="0"/>
              </a:rPr>
              <a:t>Kontaktaufnahme bitte per Mail:</a:t>
            </a:r>
            <a:br>
              <a:rPr lang="de-DE" sz="1600" dirty="0">
                <a:latin typeface="Open Sans Light" charset="0"/>
                <a:ea typeface="Open Sans Light" charset="0"/>
                <a:cs typeface="Open Sans Light" charset="0"/>
              </a:rPr>
            </a:br>
            <a:endParaRPr lang="de-DE" sz="1600" dirty="0">
              <a:solidFill>
                <a:srgbClr val="E6007E"/>
              </a:solidFill>
              <a:latin typeface="Open Sans Light" charset="0"/>
              <a:ea typeface="Open Sans Light" charset="0"/>
              <a:cs typeface="Open Sans Light" charset="0"/>
              <a:hlinkClick r:id="rId4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>
              <a:defRPr lang="de-DE"/>
            </a:pPr>
            <a:r>
              <a:rPr lang="de-DE" sz="1600" cap="none" dirty="0">
                <a:solidFill>
                  <a:srgbClr val="E6007E"/>
                </a:solidFill>
                <a:latin typeface="Open Sans Light" charset="0"/>
                <a:ea typeface="Open Sans Light" charset="0"/>
                <a:cs typeface="Open Sans Light" charset="0"/>
              </a:rPr>
              <a:t>Elisabeth Freudenthaler-Brandtner </a:t>
            </a:r>
          </a:p>
          <a:p>
            <a:pPr>
              <a:defRPr lang="de-DE"/>
            </a:pPr>
            <a:r>
              <a:rPr lang="de-DE" sz="1400" cap="none" dirty="0">
                <a:latin typeface="Open Sans Light" charset="0"/>
                <a:ea typeface="Open Sans Light" charset="0"/>
                <a:cs typeface="Open Sans Light" charset="0"/>
              </a:rPr>
              <a:t>Sprechstunde: </a:t>
            </a:r>
            <a:r>
              <a:rPr lang="de-DE" sz="1600" dirty="0">
                <a:solidFill>
                  <a:srgbClr val="E6007E"/>
                </a:solidFill>
                <a:latin typeface="Open Sans Light" charset="0"/>
                <a:ea typeface="Open Sans Light" charset="0"/>
                <a:cs typeface="Open Sans Light" charset="0"/>
              </a:rPr>
              <a:t>Dienstag</a:t>
            </a:r>
            <a:r>
              <a:rPr lang="de-DE" sz="1600" cap="none" dirty="0">
                <a:solidFill>
                  <a:srgbClr val="E6007E"/>
                </a:solidFill>
                <a:latin typeface="Open Sans Light" charset="0"/>
                <a:ea typeface="Open Sans Light" charset="0"/>
                <a:cs typeface="Open Sans Light" charset="0"/>
              </a:rPr>
              <a:t> 11.00-11.50 Uhr</a:t>
            </a:r>
          </a:p>
          <a:p>
            <a:pPr>
              <a:defRPr lang="de-DE"/>
            </a:pPr>
            <a:r>
              <a:rPr lang="de-DE" sz="1400" cap="none" dirty="0">
                <a:latin typeface="Open Sans Light" charset="0"/>
                <a:ea typeface="Open Sans Light" charset="0"/>
                <a:cs typeface="Open Sans Light" charset="0"/>
                <a:hlinkClick r:id="rId5"/>
              </a:rPr>
              <a:t>elisabeth.freudenthaler-brandtner@erg-donaustadt.at</a:t>
            </a:r>
            <a:endParaRPr lang="de-DE" sz="1400" cap="none" dirty="0">
              <a:latin typeface="Open Sans Light" charset="0"/>
              <a:ea typeface="Open Sans Light" charset="0"/>
              <a:cs typeface="Open Sans Light" charset="0"/>
            </a:endParaRPr>
          </a:p>
          <a:p>
            <a:pPr>
              <a:defRPr lang="de-DE"/>
            </a:pPr>
            <a:endParaRPr lang="de-DE" sz="1600" b="1" cap="none" dirty="0">
              <a:solidFill>
                <a:srgbClr val="E6007E"/>
              </a:solidFill>
            </a:endParaRPr>
          </a:p>
          <a:p>
            <a:pPr>
              <a:defRPr lang="de-DE"/>
            </a:pPr>
            <a:r>
              <a:rPr lang="de-DE" sz="1600" cap="none" dirty="0">
                <a:solidFill>
                  <a:srgbClr val="E6007E"/>
                </a:solidFill>
                <a:latin typeface="Open Sans Light" charset="0"/>
                <a:ea typeface="Open Sans Light" charset="0"/>
                <a:cs typeface="Open Sans Light" charset="0"/>
              </a:rPr>
              <a:t>Floortje Felgenhauer-Max </a:t>
            </a:r>
          </a:p>
          <a:p>
            <a:pPr>
              <a:defRPr lang="de-DE"/>
            </a:pPr>
            <a:r>
              <a:rPr lang="de-DE" sz="1400" cap="none" dirty="0">
                <a:latin typeface="Open Sans Light" charset="0"/>
                <a:ea typeface="Open Sans Light" charset="0"/>
                <a:cs typeface="Open Sans Light" charset="0"/>
              </a:rPr>
              <a:t>Sprechstunde: </a:t>
            </a:r>
            <a:r>
              <a:rPr lang="de-DE" sz="1600" dirty="0">
                <a:solidFill>
                  <a:srgbClr val="E6007E"/>
                </a:solidFill>
                <a:latin typeface="Open Sans Light" charset="0"/>
                <a:ea typeface="Open Sans Light" charset="0"/>
                <a:cs typeface="Open Sans Light" charset="0"/>
              </a:rPr>
              <a:t>Mittwoch </a:t>
            </a:r>
            <a:r>
              <a:rPr lang="de-DE" sz="1600" cap="none" dirty="0">
                <a:solidFill>
                  <a:srgbClr val="E6007E"/>
                </a:solidFill>
                <a:latin typeface="Open Sans Light" charset="0"/>
                <a:ea typeface="Open Sans Light" charset="0"/>
                <a:cs typeface="Open Sans Light" charset="0"/>
              </a:rPr>
              <a:t>12.10-13.00 Uhr</a:t>
            </a:r>
          </a:p>
          <a:p>
            <a:pPr>
              <a:defRPr lang="de-DE"/>
            </a:pPr>
            <a:r>
              <a:rPr lang="de-DE" sz="1400" cap="none" dirty="0">
                <a:latin typeface="Open Sans Light" charset="0"/>
                <a:ea typeface="Open Sans Light" charset="0"/>
                <a:cs typeface="Open Sans Light" charset="0"/>
                <a:hlinkClick r:id="rId6"/>
              </a:rPr>
              <a:t>floortje.felgenhauer-max@erg-donaustadt.at</a:t>
            </a:r>
            <a:endParaRPr lang="de-DE" sz="1400" dirty="0">
              <a:latin typeface="Open Sans Light" charset="0"/>
              <a:ea typeface="Open Sans Light" charset="0"/>
              <a:cs typeface="Open Sans Light" charset="0"/>
            </a:endParaRPr>
          </a:p>
          <a:p>
            <a:pPr>
              <a:defRPr lang="de-DE"/>
            </a:pPr>
            <a:endParaRPr lang="de-DE" sz="1600" dirty="0">
              <a:latin typeface="Open Sans Light" charset="0"/>
              <a:ea typeface="Open Sans Light" charset="0"/>
              <a:cs typeface="Open Sans Light" charset="0"/>
            </a:endParaRPr>
          </a:p>
          <a:p>
            <a:pPr>
              <a:defRPr lang="de-DE"/>
            </a:pPr>
            <a:endParaRPr lang="de-DE" sz="1600" cap="none" dirty="0">
              <a:latin typeface="Open Sans Light" charset="0"/>
              <a:ea typeface="Open Sans Light" charset="0"/>
              <a:cs typeface="Open Sans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79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Bild 4" descr="Logo_ERG_RGB_512px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1464" y="5460307"/>
            <a:ext cx="1699825" cy="1022551"/>
          </a:xfrm>
          <a:prstGeom prst="rect">
            <a:avLst/>
          </a:prstGeom>
        </p:spPr>
      </p:pic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850392" y="743516"/>
            <a:ext cx="7104888" cy="48351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AT" altLang="de-DE" sz="2000" b="0" i="0" u="none" strike="noStrike" cap="none" normalizeH="0" baseline="0" dirty="0">
                <a:ln>
                  <a:noFill/>
                </a:ln>
                <a:solidFill>
                  <a:srgbClr val="E6007E"/>
                </a:solidFill>
                <a:effectLst/>
                <a:latin typeface="Open Sans Light" panose="020B0306030504020204"/>
                <a:ea typeface="Times New Roman" pitchFamily="18" charset="0"/>
                <a:cs typeface="Times New Roman" pitchFamily="18" charset="0"/>
              </a:rPr>
              <a:t>Beurteilung und</a:t>
            </a:r>
            <a:r>
              <a:rPr kumimoji="0" lang="de-AT" altLang="de-DE" sz="2000" b="0" i="0" u="none" strike="noStrike" cap="none" normalizeH="0" dirty="0">
                <a:ln>
                  <a:noFill/>
                </a:ln>
                <a:solidFill>
                  <a:srgbClr val="E6007E"/>
                </a:solidFill>
                <a:effectLst/>
                <a:latin typeface="Open Sans Light" panose="020B0306030504020204"/>
                <a:ea typeface="Times New Roman" pitchFamily="18" charset="0"/>
                <a:cs typeface="Times New Roman" pitchFamily="18" charset="0"/>
              </a:rPr>
              <a:t> Aufnahme in weiterführenden Schulen</a:t>
            </a:r>
          </a:p>
          <a:p>
            <a:pPr marR="0" lvl="0" algn="l" defTabSz="45720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EECE1">
                  <a:lumMod val="40000"/>
                  <a:lumOff val="60000"/>
                </a:srgbClr>
              </a:buClr>
              <a:buSzTx/>
              <a:tabLst/>
              <a:defRPr/>
            </a:pPr>
            <a:endParaRPr kumimoji="0" lang="de-DE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/>
              <a:ea typeface="+mn-ea"/>
              <a:cs typeface="+mn-cs"/>
            </a:endParaRPr>
          </a:p>
          <a:p>
            <a:pPr marR="0" lvl="0" algn="l" defTabSz="45720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EECE1">
                  <a:lumMod val="40000"/>
                  <a:lumOff val="60000"/>
                </a:srgbClr>
              </a:buClr>
              <a:buSzTx/>
              <a:tabLst/>
              <a:defRPr/>
            </a:pPr>
            <a:endParaRPr kumimoji="0" lang="de-DE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/>
              <a:ea typeface="+mn-ea"/>
              <a:cs typeface="+mn-cs"/>
            </a:endParaRPr>
          </a:p>
          <a:p>
            <a:pPr marL="1257300" lvl="2" indent="-342900">
              <a:spcBef>
                <a:spcPct val="20000"/>
              </a:spcBef>
              <a:buClr>
                <a:srgbClr val="AECB01"/>
              </a:buClr>
              <a:buFont typeface="Arial"/>
              <a:buChar char="•"/>
              <a:defRPr/>
            </a:pPr>
            <a:r>
              <a:rPr lang="de-AT" altLang="de-DE" sz="1400" dirty="0">
                <a:latin typeface="Open Sans Light" panose="020B0306030504020204"/>
                <a:ea typeface="Open Sans Light" panose="020B0306030504020204" pitchFamily="34" charset="0"/>
                <a:cs typeface="Open Sans Light" panose="020B0306030504020204" pitchFamily="34" charset="0"/>
              </a:rPr>
              <a:t>Beurteilung </a:t>
            </a:r>
            <a:r>
              <a:rPr lang="de-AT" altLang="de-DE" sz="1400" dirty="0">
                <a:solidFill>
                  <a:srgbClr val="E6007E"/>
                </a:solidFill>
                <a:latin typeface="Open Sans Light" panose="020B0306030504020204"/>
                <a:ea typeface="Open Sans Light" panose="020B0306030504020204" pitchFamily="34" charset="0"/>
                <a:cs typeface="Open Sans Light" panose="020B0306030504020204" pitchFamily="34" charset="0"/>
              </a:rPr>
              <a:t>Standard AHS</a:t>
            </a:r>
            <a:r>
              <a:rPr lang="de-AT" altLang="de-DE" sz="1400" dirty="0">
                <a:latin typeface="Open Sans Light" panose="020B0306030504020204"/>
                <a:ea typeface="Open Sans Light" panose="020B0306030504020204" pitchFamily="34" charset="0"/>
                <a:cs typeface="Open Sans Light" panose="020B0306030504020204" pitchFamily="34" charset="0"/>
              </a:rPr>
              <a:t>, oder</a:t>
            </a:r>
            <a:r>
              <a:rPr lang="de-AT" altLang="de-DE" sz="1400" b="1" dirty="0">
                <a:solidFill>
                  <a:srgbClr val="E6007E"/>
                </a:solidFill>
                <a:latin typeface="Open Sans Light" panose="020B0306030504020204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lang="de-AT" altLang="de-DE" sz="1400" dirty="0">
                <a:solidFill>
                  <a:srgbClr val="E6007E"/>
                </a:solidFill>
                <a:latin typeface="Open Sans Light" panose="020B0306030504020204"/>
                <a:ea typeface="Open Sans Light" panose="020B0306030504020204" pitchFamily="34" charset="0"/>
                <a:cs typeface="Open Sans Light" panose="020B0306030504020204" pitchFamily="34" charset="0"/>
              </a:rPr>
              <a:t>Standard Sehr gut oder Gut</a:t>
            </a:r>
            <a:r>
              <a:rPr lang="de-AT" altLang="de-DE" sz="1400" dirty="0">
                <a:latin typeface="Open Sans Light" panose="020B0306030504020204"/>
                <a:ea typeface="Open Sans Light" panose="020B0306030504020204" pitchFamily="34" charset="0"/>
                <a:cs typeface="Open Sans Light" panose="020B0306030504020204" pitchFamily="34" charset="0"/>
              </a:rPr>
              <a:t>: </a:t>
            </a:r>
            <a:r>
              <a:rPr lang="de-AT" altLang="de-DE" sz="1400" dirty="0">
                <a:solidFill>
                  <a:srgbClr val="2F3943"/>
                </a:solidFill>
                <a:latin typeface="Open Sans Light" panose="020B0306030504020204"/>
                <a:ea typeface="Times New Roman" pitchFamily="18" charset="0"/>
                <a:cs typeface="Times New Roman" pitchFamily="18" charset="0"/>
              </a:rPr>
              <a:t>Berechtigung zum Übertritt in höhere Schulen (AHS, BHS)  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de-AT" altLang="de-DE" sz="1600" dirty="0">
                <a:solidFill>
                  <a:srgbClr val="2F3943"/>
                </a:solidFill>
                <a:latin typeface="Open Sans Light" panose="020B0306030504020204"/>
                <a:ea typeface="Times New Roman" pitchFamily="18" charset="0"/>
                <a:cs typeface="Times New Roman" pitchFamily="18" charset="0"/>
              </a:rPr>
              <a:t>		</a:t>
            </a:r>
            <a:r>
              <a:rPr lang="de-AT" altLang="de-DE" sz="1200" dirty="0">
                <a:solidFill>
                  <a:srgbClr val="2F3943"/>
                </a:solidFill>
                <a:latin typeface="Open Sans Light" panose="020B0306030504020204"/>
                <a:ea typeface="Times New Roman" pitchFamily="18" charset="0"/>
                <a:cs typeface="Times New Roman" pitchFamily="18" charset="0"/>
              </a:rPr>
              <a:t>Wenn in einem Pflichtgegenstand die Voraussetzung nicht erfüllt ist, 		kann eine Aufnahmeprüfung abgelegt werden</a:t>
            </a:r>
          </a:p>
          <a:p>
            <a:pPr marR="0" lvl="0" algn="l" defTabSz="45720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EECE1">
                  <a:lumMod val="40000"/>
                  <a:lumOff val="60000"/>
                </a:srgbClr>
              </a:buClr>
              <a:buSzTx/>
              <a:tabLst/>
              <a:defRPr/>
            </a:pPr>
            <a:endParaRPr kumimoji="0" lang="de-DE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/>
              <a:ea typeface="+mn-ea"/>
              <a:cs typeface="+mn-cs"/>
            </a:endParaRPr>
          </a:p>
          <a:p>
            <a:pPr marL="1257300" lvl="2" indent="-342900">
              <a:spcBef>
                <a:spcPct val="20000"/>
              </a:spcBef>
              <a:buClr>
                <a:srgbClr val="AECB01"/>
              </a:buClr>
              <a:buFont typeface="Arial"/>
              <a:buChar char="•"/>
              <a:defRPr/>
            </a:pPr>
            <a:r>
              <a:rPr lang="de-AT" altLang="de-DE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Open Sans Light" panose="020B0306030504020204"/>
                <a:ea typeface="Open Sans Light" panose="020B0306030504020204" pitchFamily="34" charset="0"/>
                <a:cs typeface="Open Sans Light" panose="020B0306030504020204" pitchFamily="34" charset="0"/>
              </a:rPr>
              <a:t>Beurteilung </a:t>
            </a:r>
            <a:r>
              <a:rPr lang="de-AT" altLang="de-DE" sz="1400" dirty="0">
                <a:solidFill>
                  <a:srgbClr val="E6007E"/>
                </a:solidFill>
                <a:latin typeface="Open Sans Light" panose="020B0306030504020204"/>
                <a:ea typeface="Open Sans Light" panose="020B0306030504020204" pitchFamily="34" charset="0"/>
                <a:cs typeface="Open Sans Light" panose="020B0306030504020204" pitchFamily="34" charset="0"/>
              </a:rPr>
              <a:t>Standard nicht unter Befriedigend</a:t>
            </a:r>
            <a:r>
              <a:rPr lang="de-AT" altLang="de-DE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Open Sans Light" panose="020B0306030504020204"/>
                <a:ea typeface="Open Sans Light" panose="020B0306030504020204" pitchFamily="34" charset="0"/>
                <a:cs typeface="Open Sans Light" panose="020B0306030504020204" pitchFamily="34" charset="0"/>
              </a:rPr>
              <a:t>: Berechtigung zum Übertritt in 3-jährige berufsbildende mittlere Schulen (BMS)   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AT" altLang="de-DE" sz="1400" b="0" i="0" u="none" strike="noStrike" kern="1200" cap="none" spc="0" normalizeH="0" baseline="0" noProof="0" dirty="0">
                <a:ln>
                  <a:noFill/>
                </a:ln>
                <a:solidFill>
                  <a:srgbClr val="2F3943"/>
                </a:solidFill>
                <a:effectLst/>
                <a:uLnTx/>
                <a:uFillTx/>
                <a:latin typeface="Open Sans Light" panose="020B0306030504020204"/>
                <a:ea typeface="Times New Roman" pitchFamily="18" charset="0"/>
                <a:cs typeface="Times New Roman" pitchFamily="18" charset="0"/>
              </a:rPr>
              <a:t>		</a:t>
            </a:r>
            <a:r>
              <a:rPr kumimoji="0" lang="de-AT" altLang="de-DE" sz="1200" b="0" i="0" u="none" strike="noStrike" kern="1200" cap="none" spc="0" normalizeH="0" baseline="0" noProof="0" dirty="0">
                <a:ln>
                  <a:noFill/>
                </a:ln>
                <a:solidFill>
                  <a:srgbClr val="2F3943"/>
                </a:solidFill>
                <a:effectLst/>
                <a:uLnTx/>
                <a:uFillTx/>
                <a:latin typeface="Open Sans Light" panose="020B0306030504020204"/>
                <a:ea typeface="Times New Roman" pitchFamily="18" charset="0"/>
                <a:cs typeface="Times New Roman" pitchFamily="18" charset="0"/>
              </a:rPr>
              <a:t>Wenn in einem Pflichtgegenstand die Voraussetzung nicht erfüllt ist, </a:t>
            </a:r>
            <a:r>
              <a:rPr lang="de-AT" altLang="de-DE" sz="1200" dirty="0">
                <a:solidFill>
                  <a:srgbClr val="2F3943"/>
                </a:solidFill>
                <a:latin typeface="Open Sans Light" panose="020B0306030504020204"/>
                <a:ea typeface="Times New Roman" pitchFamily="18" charset="0"/>
                <a:cs typeface="Times New Roman" pitchFamily="18" charset="0"/>
              </a:rPr>
              <a:t>		</a:t>
            </a:r>
            <a:r>
              <a:rPr kumimoji="0" lang="de-AT" altLang="de-DE" sz="1200" b="0" i="0" u="none" strike="noStrike" kern="1200" cap="none" spc="0" normalizeH="0" baseline="0" noProof="0" dirty="0">
                <a:ln>
                  <a:noFill/>
                </a:ln>
                <a:solidFill>
                  <a:srgbClr val="2F3943"/>
                </a:solidFill>
                <a:effectLst/>
                <a:uLnTx/>
                <a:uFillTx/>
                <a:latin typeface="Open Sans Light" panose="020B0306030504020204"/>
                <a:ea typeface="Times New Roman" pitchFamily="18" charset="0"/>
                <a:cs typeface="Times New Roman" pitchFamily="18" charset="0"/>
              </a:rPr>
              <a:t>kann eine Aufnahmeprüfung abgelegt werden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de-AT" altLang="de-DE" sz="1600" baseline="0" dirty="0">
              <a:solidFill>
                <a:srgbClr val="2F3943"/>
              </a:solidFill>
              <a:latin typeface="Open Sans Light" panose="020B0306030504020204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de-AT" altLang="de-DE" dirty="0">
              <a:solidFill>
                <a:srgbClr val="2F3943"/>
              </a:solidFill>
              <a:latin typeface="Verdana" pitchFamily="34" charset="0"/>
              <a:cs typeface="Times New Roman" pitchFamily="18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e-DE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Open Sans Light" panose="020B0306030504020204"/>
                <a:ea typeface="Open Sans Light" panose="020B0306030504020204" pitchFamily="34" charset="0"/>
                <a:cs typeface="Open Sans Light" panose="020B0306030504020204" pitchFamily="34" charset="0"/>
              </a:rPr>
              <a:t>Informationen zu Fristen, Unterlagen und Aufnahmeprüfungen auf den verschiedenen Schulwebsites beachten!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AT" altLang="de-DE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12898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ild 4" descr="Logo_ERG_RGB_512px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0546" y="308792"/>
            <a:ext cx="1494708" cy="899160"/>
          </a:xfrm>
          <a:prstGeom prst="rect">
            <a:avLst/>
          </a:prstGeom>
        </p:spPr>
      </p:pic>
      <p:sp>
        <p:nvSpPr>
          <p:cNvPr id="8" name="Textfeld 7"/>
          <p:cNvSpPr txBox="1"/>
          <p:nvPr/>
        </p:nvSpPr>
        <p:spPr>
          <a:xfrm>
            <a:off x="521689" y="-126324"/>
            <a:ext cx="78345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br>
              <a:rPr lang="de-DE" sz="3600" dirty="0">
                <a:solidFill>
                  <a:schemeClr val="bg1">
                    <a:lumMod val="50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</a:br>
            <a:endParaRPr lang="de-DE" sz="3600" dirty="0">
              <a:solidFill>
                <a:schemeClr val="bg1">
                  <a:lumMod val="50000"/>
                </a:schemeClr>
              </a:solidFill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>
              <a:lnSpc>
                <a:spcPct val="150000"/>
              </a:lnSpc>
            </a:pPr>
            <a:endParaRPr lang="de-DE" sz="2400" i="1" dirty="0">
              <a:solidFill>
                <a:schemeClr val="bg1">
                  <a:lumMod val="50000"/>
                </a:schemeClr>
              </a:solidFill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9" name="Textfeld 8"/>
          <p:cNvSpPr txBox="1"/>
          <p:nvPr/>
        </p:nvSpPr>
        <p:spPr>
          <a:xfrm>
            <a:off x="978409" y="374905"/>
            <a:ext cx="7377860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00CC00"/>
              </a:buClr>
              <a:buSzPct val="120000"/>
            </a:pPr>
            <a:endParaRPr lang="de-DE" sz="2000" dirty="0">
              <a:solidFill>
                <a:srgbClr val="E6007E"/>
              </a:solidFill>
              <a:latin typeface="Open Sans Light" panose="020B0306030504020204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>
              <a:buClr>
                <a:srgbClr val="00CC00"/>
              </a:buClr>
              <a:buSzPct val="120000"/>
            </a:pPr>
            <a:r>
              <a:rPr lang="de-DE" sz="2000" dirty="0">
                <a:solidFill>
                  <a:srgbClr val="E6007E"/>
                </a:solidFill>
                <a:latin typeface="Open Sans Light" panose="020B0306030504020204"/>
                <a:ea typeface="Open Sans Light" panose="020B0306030504020204" pitchFamily="34" charset="0"/>
                <a:cs typeface="Open Sans Light" panose="020B0306030504020204" pitchFamily="34" charset="0"/>
              </a:rPr>
              <a:t>Wahlmöglichkeiten 14+</a:t>
            </a:r>
          </a:p>
          <a:p>
            <a:pPr>
              <a:buClr>
                <a:srgbClr val="009900"/>
              </a:buClr>
              <a:buSzPct val="120000"/>
            </a:pPr>
            <a:br>
              <a:rPr lang="de-DE" sz="1400" dirty="0">
                <a:latin typeface="Arial" panose="020B0604020202020204" pitchFamily="34" charset="0"/>
                <a:ea typeface="Open Sans Light" panose="020B0306030504020204" pitchFamily="34" charset="0"/>
                <a:cs typeface="Arial" panose="020B0604020202020204" pitchFamily="34" charset="0"/>
              </a:rPr>
            </a:br>
            <a:endParaRPr lang="de-DE" sz="1400" dirty="0">
              <a:latin typeface="Arial" panose="020B0604020202020204" pitchFamily="34" charset="0"/>
              <a:ea typeface="Open Sans Light" panose="020B0306030504020204" pitchFamily="34" charset="0"/>
              <a:cs typeface="Arial" panose="020B0604020202020204" pitchFamily="34" charset="0"/>
            </a:endParaRPr>
          </a:p>
          <a:p>
            <a:pPr marL="285750" indent="-285750">
              <a:buClr>
                <a:srgbClr val="009900"/>
              </a:buClr>
              <a:buSzPct val="120000"/>
              <a:buFont typeface="Courier New" panose="02070309020205020404" pitchFamily="49" charset="0"/>
              <a:buChar char="o"/>
            </a:pPr>
            <a:r>
              <a:rPr lang="de-DE" sz="14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Oberstufe ERGD/ORG </a:t>
            </a:r>
          </a:p>
          <a:p>
            <a:pPr marL="285750" indent="-285750">
              <a:buClr>
                <a:srgbClr val="009900"/>
              </a:buClr>
              <a:buSzPct val="120000"/>
              <a:buFont typeface="Courier New" panose="02070309020205020404" pitchFamily="49" charset="0"/>
              <a:buChar char="o"/>
            </a:pPr>
            <a:endParaRPr lang="de-DE" sz="1400" dirty="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marL="285750" indent="-285750">
              <a:buClr>
                <a:srgbClr val="009900"/>
              </a:buClr>
              <a:buSzPct val="120000"/>
              <a:buFont typeface="Courier New" panose="02070309020205020404" pitchFamily="49" charset="0"/>
              <a:buChar char="o"/>
            </a:pPr>
            <a:r>
              <a:rPr lang="de-DE" sz="14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Allgemeinbildende höhere Schulen (AHS)</a:t>
            </a:r>
          </a:p>
          <a:p>
            <a:pPr>
              <a:buClr>
                <a:srgbClr val="009900"/>
              </a:buClr>
              <a:buSzPct val="120000"/>
            </a:pPr>
            <a:endParaRPr lang="de-DE" sz="1400" dirty="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marL="285750" indent="-285750">
              <a:buClr>
                <a:srgbClr val="009900"/>
              </a:buClr>
              <a:buSzPct val="120000"/>
              <a:buFont typeface="Courier New" panose="02070309020205020404" pitchFamily="49" charset="0"/>
              <a:buChar char="o"/>
            </a:pPr>
            <a:r>
              <a:rPr lang="de-DE" sz="14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Berufsbildende höhere Schulen (BHS)</a:t>
            </a:r>
          </a:p>
          <a:p>
            <a:pPr marL="285750" indent="-285750">
              <a:buClr>
                <a:srgbClr val="009900"/>
              </a:buClr>
              <a:buSzPct val="120000"/>
              <a:buFont typeface="Courier New" panose="02070309020205020404" pitchFamily="49" charset="0"/>
              <a:buChar char="o"/>
            </a:pPr>
            <a:endParaRPr lang="de-DE" sz="1400" dirty="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marL="285750" indent="-285750">
              <a:buClr>
                <a:srgbClr val="009900"/>
              </a:buClr>
              <a:buSzPct val="120000"/>
              <a:buFont typeface="Courier New" panose="02070309020205020404" pitchFamily="49" charset="0"/>
              <a:buChar char="o"/>
            </a:pPr>
            <a:r>
              <a:rPr lang="de-DE" sz="14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Berufsbildende mittlere Schulen (BMS)</a:t>
            </a:r>
          </a:p>
          <a:p>
            <a:pPr marL="285750" indent="-285750">
              <a:buClr>
                <a:srgbClr val="009900"/>
              </a:buClr>
              <a:buSzPct val="120000"/>
              <a:buFont typeface="Courier New" panose="02070309020205020404" pitchFamily="49" charset="0"/>
              <a:buChar char="o"/>
            </a:pPr>
            <a:endParaRPr lang="de-DE" sz="1400" dirty="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marL="285750" indent="-285750">
              <a:buClr>
                <a:srgbClr val="009900"/>
              </a:buClr>
              <a:buSzPct val="120000"/>
              <a:buFont typeface="Courier New" panose="02070309020205020404" pitchFamily="49" charset="0"/>
              <a:buChar char="o"/>
            </a:pPr>
            <a:r>
              <a:rPr lang="de-DE" sz="14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Übergangsklassen</a:t>
            </a:r>
          </a:p>
          <a:p>
            <a:pPr marL="285750" indent="-285750">
              <a:buClr>
                <a:srgbClr val="009900"/>
              </a:buClr>
              <a:buSzPct val="120000"/>
              <a:buFont typeface="Courier New" panose="02070309020205020404" pitchFamily="49" charset="0"/>
              <a:buChar char="o"/>
            </a:pPr>
            <a:endParaRPr lang="de-DE" sz="1400" dirty="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marL="285750" indent="-285750">
              <a:buClr>
                <a:srgbClr val="009900"/>
              </a:buClr>
              <a:buSzPct val="120000"/>
              <a:buFont typeface="Courier New" panose="02070309020205020404" pitchFamily="49" charset="0"/>
              <a:buChar char="o"/>
            </a:pPr>
            <a:r>
              <a:rPr lang="de-DE" sz="14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Polytechnische Schule, Fachmittelschule (9. Schuljahr)</a:t>
            </a:r>
          </a:p>
          <a:p>
            <a:pPr marL="285750" indent="-285750">
              <a:buClr>
                <a:srgbClr val="009900"/>
              </a:buClr>
              <a:buSzPct val="120000"/>
              <a:buFont typeface="Courier New" panose="02070309020205020404" pitchFamily="49" charset="0"/>
              <a:buChar char="o"/>
            </a:pPr>
            <a:endParaRPr lang="de-DE" sz="1400" dirty="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marL="285750" indent="-285750">
              <a:buClr>
                <a:srgbClr val="009900"/>
              </a:buClr>
              <a:buSzPct val="120000"/>
              <a:buFont typeface="Courier New" panose="02070309020205020404" pitchFamily="49" charset="0"/>
              <a:buChar char="o"/>
            </a:pPr>
            <a:r>
              <a:rPr lang="de-DE" sz="14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Lehrstelle (Voraussetzung: Abschluss 9. Schuljahr)</a:t>
            </a:r>
            <a:br>
              <a:rPr lang="de-DE" sz="14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</a:br>
            <a:br>
              <a:rPr lang="de-DE" sz="16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</a:br>
            <a:endParaRPr lang="de-DE" dirty="0">
              <a:latin typeface="Constantia" panose="02030602050306030303" pitchFamily="18" charset="0"/>
              <a:ea typeface="Open Sans Light" panose="020B0306030504020204" pitchFamily="34" charset="0"/>
              <a:cs typeface="Arial" panose="020B0604020202020204" pitchFamily="34" charset="0"/>
            </a:endParaRPr>
          </a:p>
          <a:p>
            <a:pPr>
              <a:buClr>
                <a:srgbClr val="009900"/>
              </a:buClr>
              <a:buSzPct val="120000"/>
            </a:pPr>
            <a:r>
              <a:rPr lang="de-DE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Open Sans Light" panose="020B0306030504020204"/>
                <a:ea typeface="Open Sans Light" panose="020B0306030504020204" pitchFamily="34" charset="0"/>
                <a:cs typeface="Open Sans Light" panose="020B0306030504020204" pitchFamily="34" charset="0"/>
              </a:rPr>
              <a:t>Informationen zu Fristen und Unterlagen auf den verschiedenen Schulwebsites beachten!</a:t>
            </a:r>
          </a:p>
          <a:p>
            <a:pPr>
              <a:buClr>
                <a:srgbClr val="009900"/>
              </a:buClr>
              <a:buSzPct val="120000"/>
            </a:pPr>
            <a:endParaRPr lang="de-DE" sz="1400" dirty="0">
              <a:solidFill>
                <a:schemeClr val="tx1">
                  <a:lumMod val="95000"/>
                  <a:lumOff val="5000"/>
                </a:schemeClr>
              </a:solidFill>
              <a:latin typeface="Open Sans Light" panose="020B0306030504020204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>
              <a:buClr>
                <a:srgbClr val="009900"/>
              </a:buClr>
              <a:buSzPct val="120000"/>
            </a:pPr>
            <a:r>
              <a:rPr kumimoji="0" lang="de-DE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Open Sans Light" panose="020B0306030504020204"/>
                <a:ea typeface="Open Sans Light" panose="020B0306030504020204" pitchFamily="34" charset="0"/>
                <a:cs typeface="Open Sans Light" panose="020B0306030504020204" pitchFamily="34" charset="0"/>
              </a:rPr>
              <a:t>Informationen für Schüler, die sich auf die Lehrstellensuche vorbereiten: </a:t>
            </a:r>
            <a:r>
              <a:rPr kumimoji="0" lang="de-DE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Open Sans Light" panose="020B0306030504020204"/>
                <a:ea typeface="Open Sans Light" panose="020B0306030504020204" pitchFamily="34" charset="0"/>
                <a:cs typeface="Open Sans Light" panose="020B0306030504020204" pitchFamily="34" charset="0"/>
              </a:rPr>
              <a:t>BIZ 1220 (AMS)</a:t>
            </a:r>
            <a:endParaRPr kumimoji="0" lang="de-AT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Open Sans Light" panose="020B0306030504020204"/>
              <a:ea typeface="+mn-ea"/>
              <a:cs typeface="+mn-cs"/>
            </a:endParaRPr>
          </a:p>
          <a:p>
            <a:pPr>
              <a:buClr>
                <a:srgbClr val="009900"/>
              </a:buClr>
              <a:buSzPct val="120000"/>
            </a:pPr>
            <a:endParaRPr lang="de-DE" sz="1400" dirty="0">
              <a:solidFill>
                <a:schemeClr val="tx1">
                  <a:lumMod val="95000"/>
                  <a:lumOff val="5000"/>
                </a:schemeClr>
              </a:solidFill>
              <a:latin typeface="Open Sans Light" panose="020B0306030504020204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>
              <a:buClr>
                <a:srgbClr val="009900"/>
              </a:buClr>
              <a:buSzPct val="120000"/>
            </a:pPr>
            <a:endParaRPr lang="de-DE" sz="1400" dirty="0">
              <a:solidFill>
                <a:srgbClr val="E6007E"/>
              </a:solidFill>
              <a:latin typeface="Open Sans Light" panose="020B0306030504020204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>
              <a:buClr>
                <a:srgbClr val="009900"/>
              </a:buClr>
              <a:buSzPct val="120000"/>
            </a:pPr>
            <a:endParaRPr lang="de-DE" sz="1400" dirty="0">
              <a:solidFill>
                <a:srgbClr val="E6007E"/>
              </a:solidFill>
              <a:latin typeface="Open Sans Light" panose="020B0306030504020204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>
              <a:buClr>
                <a:srgbClr val="009900"/>
              </a:buClr>
              <a:buSzPct val="120000"/>
            </a:pPr>
            <a:endParaRPr lang="de-DE" sz="1600" dirty="0">
              <a:solidFill>
                <a:srgbClr val="E6007E"/>
              </a:solidFill>
              <a:latin typeface="Arial" panose="020B0604020202020204" pitchFamily="34" charset="0"/>
              <a:ea typeface="Open Sans Light" panose="020B0306030504020204" pitchFamily="34" charset="0"/>
              <a:cs typeface="Arial" panose="020B0604020202020204" pitchFamily="34" charset="0"/>
            </a:endParaRPr>
          </a:p>
          <a:p>
            <a:pPr>
              <a:buClr>
                <a:srgbClr val="009900"/>
              </a:buClr>
              <a:buSzPct val="120000"/>
            </a:pPr>
            <a:endParaRPr lang="de-DE" dirty="0">
              <a:latin typeface="Arial" panose="020B0604020202020204" pitchFamily="34" charset="0"/>
              <a:ea typeface="Open Sans Light" panose="020B0306030504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30198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feld 8"/>
          <p:cNvSpPr txBox="1"/>
          <p:nvPr/>
        </p:nvSpPr>
        <p:spPr>
          <a:xfrm>
            <a:off x="731520" y="694039"/>
            <a:ext cx="4937760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dirty="0">
                <a:solidFill>
                  <a:srgbClr val="E6007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 </a:t>
            </a:r>
            <a:r>
              <a:rPr lang="de-DE" sz="2000" dirty="0">
                <a:solidFill>
                  <a:srgbClr val="E6007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An-/Abmeldungen ERGD/ORG</a:t>
            </a:r>
            <a:br>
              <a:rPr lang="de-DE" sz="2400" dirty="0">
                <a:solidFill>
                  <a:srgbClr val="E6007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</a:br>
            <a:endParaRPr lang="de-DE" sz="2400" dirty="0">
              <a:solidFill>
                <a:srgbClr val="E6007E"/>
              </a:solidFill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endParaRPr lang="de-DE" sz="1600" b="1" dirty="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marL="742950" lvl="1" indent="-285750">
              <a:buClr>
                <a:srgbClr val="E6007E"/>
              </a:buClr>
              <a:buFont typeface="Arial" panose="020B0604020202020204" pitchFamily="34" charset="0"/>
              <a:buChar char="•"/>
            </a:pPr>
            <a:r>
              <a:rPr lang="de-DE" sz="1600" dirty="0">
                <a:solidFill>
                  <a:srgbClr val="E6007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Anmeldeformular</a:t>
            </a:r>
            <a:r>
              <a:rPr lang="de-DE" sz="16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 </a:t>
            </a:r>
            <a:br>
              <a:rPr lang="de-DE" sz="16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</a:br>
            <a:endParaRPr lang="de-DE" sz="1600" dirty="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lvl="1">
              <a:buClr>
                <a:srgbClr val="E6007E"/>
              </a:buClr>
            </a:pPr>
            <a:r>
              <a:rPr lang="de-DE" sz="1600" b="1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	</a:t>
            </a:r>
            <a:r>
              <a:rPr lang="de-DE" sz="14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Ausgabe durch die KBs am 8. Februar</a:t>
            </a:r>
            <a:br>
              <a:rPr lang="de-DE" sz="14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</a:br>
            <a:r>
              <a:rPr lang="de-DE" sz="1400" b="1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</a:t>
            </a:r>
          </a:p>
          <a:p>
            <a:pPr lvl="3"/>
            <a:r>
              <a:rPr lang="de-DE" sz="14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Abgabe des ausgefüllten Anmeldeformulars am </a:t>
            </a:r>
            <a:r>
              <a:rPr lang="de-DE" sz="1400" b="1" dirty="0">
                <a:solidFill>
                  <a:srgbClr val="E6007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1. März</a:t>
            </a:r>
            <a:r>
              <a:rPr lang="de-DE" sz="1400" dirty="0">
                <a:solidFill>
                  <a:srgbClr val="E6007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(KB)</a:t>
            </a:r>
          </a:p>
          <a:p>
            <a:pPr lvl="3"/>
            <a:endParaRPr lang="de-DE" sz="1600" dirty="0">
              <a:solidFill>
                <a:srgbClr val="E6007E"/>
              </a:solidFill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e-DE" sz="1600" dirty="0">
                <a:solidFill>
                  <a:srgbClr val="E6007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Abmeldeformular</a:t>
            </a:r>
            <a:endParaRPr lang="de-DE" sz="1600" dirty="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lvl="3"/>
            <a:endParaRPr lang="de-DE" sz="1600" dirty="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lvl="3"/>
            <a:r>
              <a:rPr lang="de-DE" sz="14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Sekretariat </a:t>
            </a:r>
            <a:br>
              <a:rPr lang="de-DE" sz="14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</a:br>
            <a:endParaRPr lang="de-DE" sz="1400" dirty="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lvl="3"/>
            <a:r>
              <a:rPr lang="de-DE" sz="14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Abgabe des ausgefüllten Abmeldeformular bis</a:t>
            </a:r>
            <a:r>
              <a:rPr lang="de-DE" sz="1400" b="1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lang="de-DE" sz="1400" b="1" dirty="0">
                <a:solidFill>
                  <a:srgbClr val="E6007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31. Mai </a:t>
            </a:r>
            <a:r>
              <a:rPr lang="de-DE" sz="1400" dirty="0">
                <a:solidFill>
                  <a:srgbClr val="E6007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(KB)</a:t>
            </a:r>
            <a:br>
              <a:rPr lang="de-DE" sz="1400" dirty="0">
                <a:solidFill>
                  <a:srgbClr val="E6007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</a:br>
            <a:br>
              <a:rPr lang="de-DE" sz="1400" dirty="0">
                <a:solidFill>
                  <a:srgbClr val="E6007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</a:br>
            <a:endParaRPr lang="de-DE" sz="1400" dirty="0">
              <a:solidFill>
                <a:srgbClr val="E6007E"/>
              </a:solidFill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lvl="3"/>
            <a:endParaRPr lang="de-DE" sz="1600" dirty="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lvl="3"/>
            <a:endParaRPr lang="de-DE" sz="1600" dirty="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lvl="1">
              <a:buClr>
                <a:srgbClr val="00CC00"/>
              </a:buClr>
            </a:pPr>
            <a:r>
              <a:rPr lang="de-DE" sz="1600" b="1" dirty="0">
                <a:solidFill>
                  <a:srgbClr val="E6007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	</a:t>
            </a:r>
          </a:p>
          <a:p>
            <a:endParaRPr lang="de-DE" sz="1600" b="1" dirty="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endParaRPr lang="de-DE" sz="1600" b="1" dirty="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8" name="Bild 4" descr="Logo_ERG_RGB_512px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0731" y="5505231"/>
            <a:ext cx="1479105" cy="889774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E8311A05-54AF-6C1B-BA2A-BA6A00FA93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8803" y="5143228"/>
            <a:ext cx="4530477" cy="594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0592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/>
          </p:cNvPicPr>
          <p:nvPr/>
        </p:nvPicPr>
        <p:blipFill rotWithShape="1">
          <a:blip r:embed="rId2"/>
          <a:srcRect l="39334" t="47164" r="30476" b="30656"/>
          <a:stretch/>
        </p:blipFill>
        <p:spPr>
          <a:xfrm>
            <a:off x="950976" y="1948234"/>
            <a:ext cx="5376672" cy="2221908"/>
          </a:xfrm>
          <a:prstGeom prst="rect">
            <a:avLst/>
          </a:prstGeom>
        </p:spPr>
      </p:pic>
      <p:sp>
        <p:nvSpPr>
          <p:cNvPr id="4" name="Textfeld 3"/>
          <p:cNvSpPr txBox="1"/>
          <p:nvPr/>
        </p:nvSpPr>
        <p:spPr>
          <a:xfrm>
            <a:off x="950976" y="753188"/>
            <a:ext cx="61613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rgbClr val="E6007E"/>
                </a:solidFill>
                <a:latin typeface="Open Sans Light" panose="020B0306030504020204"/>
                <a:cs typeface="Times New Roman" pitchFamily="18" charset="0"/>
              </a:rPr>
              <a:t>Schulinformation des Bundesministeriums</a:t>
            </a:r>
            <a:r>
              <a:rPr lang="de-DE" sz="2000" b="1" dirty="0"/>
              <a:t> </a:t>
            </a:r>
            <a:r>
              <a:rPr lang="de-DE" sz="2000" dirty="0">
                <a:solidFill>
                  <a:srgbClr val="E6007E"/>
                </a:solidFill>
                <a:latin typeface="Open Sans Light" panose="020B0306030504020204"/>
                <a:cs typeface="Times New Roman" pitchFamily="18" charset="0"/>
              </a:rPr>
              <a:t>(BMBWF)</a:t>
            </a:r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ED295C01-39DC-B506-B4B4-33BDA1FCAF00}"/>
              </a:ext>
            </a:extLst>
          </p:cNvPr>
          <p:cNvSpPr txBox="1"/>
          <p:nvPr/>
        </p:nvSpPr>
        <p:spPr>
          <a:xfrm>
            <a:off x="1174562" y="4306371"/>
            <a:ext cx="4572000" cy="18774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b="1" dirty="0"/>
              <a:t>Wien</a:t>
            </a:r>
          </a:p>
          <a:p>
            <a:r>
              <a:rPr lang="de-DE" sz="1400" dirty="0"/>
              <a:t>Bildungsdirektion für Wien</a:t>
            </a:r>
            <a:br>
              <a:rPr lang="de-DE" sz="1400" dirty="0"/>
            </a:br>
            <a:r>
              <a:rPr lang="de-DE" sz="1400" dirty="0" err="1"/>
              <a:t>Präs</a:t>
            </a:r>
            <a:r>
              <a:rPr lang="de-DE" sz="1400" dirty="0"/>
              <a:t>/5e-Bildungsberatung</a:t>
            </a:r>
            <a:br>
              <a:rPr lang="de-DE" sz="1400" dirty="0"/>
            </a:br>
            <a:r>
              <a:rPr lang="de-DE" sz="1400" dirty="0"/>
              <a:t>Wipplingerstraße 28</a:t>
            </a:r>
            <a:br>
              <a:rPr lang="de-DE" sz="1400" dirty="0"/>
            </a:br>
            <a:r>
              <a:rPr lang="de-DE" sz="1400" dirty="0"/>
              <a:t>1010 Wien</a:t>
            </a:r>
            <a:br>
              <a:rPr lang="de-DE" sz="1400" dirty="0"/>
            </a:br>
            <a:r>
              <a:rPr lang="de-DE" sz="1400" dirty="0"/>
              <a:t>T +43 1 52525 7700</a:t>
            </a:r>
            <a:br>
              <a:rPr lang="de-DE" sz="1400" dirty="0"/>
            </a:br>
            <a:r>
              <a:rPr lang="de-DE" sz="1400" dirty="0">
                <a:hlinkClick r:id="rId3"/>
              </a:rPr>
              <a:t>bildungsberatung@bildung-wien.gv.at</a:t>
            </a:r>
            <a:br>
              <a:rPr lang="de-DE" sz="1400" dirty="0"/>
            </a:br>
            <a:r>
              <a:rPr lang="de-DE" sz="1400" dirty="0">
                <a:hlinkClick r:id="rId4"/>
              </a:rPr>
              <a:t>www.bildung-wien.gv.at</a:t>
            </a:r>
            <a:endParaRPr lang="de-DE" sz="1400" dirty="0"/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AECB935A-491E-754F-4AB1-FE1F816EE40D}"/>
              </a:ext>
            </a:extLst>
          </p:cNvPr>
          <p:cNvSpPr txBox="1"/>
          <p:nvPr/>
        </p:nvSpPr>
        <p:spPr>
          <a:xfrm>
            <a:off x="1053625" y="1221412"/>
            <a:ext cx="252374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9900"/>
              </a:buClr>
              <a:buSzPct val="120000"/>
              <a:buFontTx/>
              <a:buNone/>
              <a:tabLst/>
              <a:defRPr/>
            </a:pPr>
            <a:r>
              <a:rPr kumimoji="0" lang="de-DE" sz="1400" b="0" i="0" u="none" strike="noStrike" kern="1200" cap="none" spc="0" normalizeH="0" baseline="0" noProof="0" dirty="0">
                <a:ln>
                  <a:noFill/>
                </a:ln>
                <a:solidFill>
                  <a:srgbClr val="E6007E"/>
                </a:solidFill>
                <a:effectLst/>
                <a:uLnTx/>
                <a:uFillTx/>
                <a:latin typeface="Open Sans Light" panose="020B0306030504020204"/>
                <a:ea typeface="Open Sans Light" panose="020B0306030504020204" pitchFamily="34" charset="0"/>
                <a:cs typeface="Open Sans Light" panose="020B0306030504020204" pitchFamily="34" charset="0"/>
              </a:rPr>
              <a:t>Tag der Wiener Schulen: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9900"/>
              </a:buClr>
              <a:buSzPct val="120000"/>
              <a:buFontTx/>
              <a:buNone/>
              <a:tabLst/>
              <a:defRPr/>
            </a:pPr>
            <a:r>
              <a:rPr kumimoji="0" lang="de-DE" sz="1400" b="0" i="0" u="none" strike="noStrike" kern="1200" cap="none" spc="0" normalizeH="0" baseline="0" noProof="0" dirty="0">
                <a:ln>
                  <a:noFill/>
                </a:ln>
                <a:solidFill>
                  <a:srgbClr val="E6007E"/>
                </a:solidFill>
                <a:effectLst/>
                <a:uLnTx/>
                <a:uFillTx/>
                <a:latin typeface="Open Sans Light" panose="020B0306030504020204"/>
                <a:ea typeface="Open Sans Light" panose="020B0306030504020204" pitchFamily="34" charset="0"/>
                <a:cs typeface="Open Sans Light" panose="020B0306030504020204" pitchFamily="34" charset="0"/>
              </a:rPr>
              <a:t>14. Oktober 2026</a:t>
            </a:r>
          </a:p>
        </p:txBody>
      </p:sp>
    </p:spTree>
    <p:extLst>
      <p:ext uri="{BB962C8B-B14F-4D97-AF65-F5344CB8AC3E}">
        <p14:creationId xmlns:p14="http://schemas.microsoft.com/office/powerpoint/2010/main" val="8275082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3"/>
          <p:cNvSpPr/>
          <p:nvPr/>
        </p:nvSpPr>
        <p:spPr>
          <a:xfrm>
            <a:off x="0" y="0"/>
            <a:ext cx="9144000" cy="3142445"/>
          </a:xfrm>
          <a:prstGeom prst="rect">
            <a:avLst/>
          </a:prstGeom>
          <a:solidFill>
            <a:schemeClr val="bg1">
              <a:lumMod val="85000"/>
            </a:schemeClr>
          </a:solidFill>
          <a:ln w="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pic>
        <p:nvPicPr>
          <p:cNvPr id="5" name="Bild 4" descr="Logo_ERG_RGB_512px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240" y="5975290"/>
            <a:ext cx="1214021" cy="730310"/>
          </a:xfrm>
          <a:prstGeom prst="rect">
            <a:avLst/>
          </a:prstGeom>
        </p:spPr>
      </p:pic>
      <p:sp>
        <p:nvSpPr>
          <p:cNvPr id="8" name="Textfeld 7"/>
          <p:cNvSpPr txBox="1"/>
          <p:nvPr/>
        </p:nvSpPr>
        <p:spPr>
          <a:xfrm>
            <a:off x="508000" y="533400"/>
            <a:ext cx="78345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br>
              <a:rPr lang="de-DE" sz="3600" dirty="0">
                <a:solidFill>
                  <a:schemeClr val="bg1">
                    <a:lumMod val="50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</a:br>
            <a:endParaRPr lang="de-DE" sz="3600" dirty="0">
              <a:solidFill>
                <a:schemeClr val="bg1">
                  <a:lumMod val="50000"/>
                </a:schemeClr>
              </a:solidFill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>
              <a:lnSpc>
                <a:spcPct val="150000"/>
              </a:lnSpc>
            </a:pPr>
            <a:endParaRPr lang="de-DE" sz="2400" i="1" dirty="0">
              <a:solidFill>
                <a:schemeClr val="bg1">
                  <a:lumMod val="50000"/>
                </a:schemeClr>
              </a:solidFill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2" name="Textfeld 1"/>
          <p:cNvSpPr txBox="1"/>
          <p:nvPr/>
        </p:nvSpPr>
        <p:spPr>
          <a:xfrm>
            <a:off x="239776" y="6410015"/>
            <a:ext cx="34056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i="1" dirty="0">
                <a:solidFill>
                  <a:schemeClr val="bg1">
                    <a:lumMod val="50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k</a:t>
            </a:r>
            <a:r>
              <a:rPr lang="de-AT" sz="1400" i="1" dirty="0" err="1">
                <a:solidFill>
                  <a:schemeClr val="bg1">
                    <a:lumMod val="50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langvoll</a:t>
            </a:r>
            <a:r>
              <a:rPr lang="de-AT" sz="1400" i="1" dirty="0">
                <a:solidFill>
                  <a:schemeClr val="bg1">
                    <a:lumMod val="50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– nachhaltig – weltoffen</a:t>
            </a:r>
            <a:endParaRPr lang="de-DE" sz="1400" i="1" dirty="0">
              <a:solidFill>
                <a:schemeClr val="bg1">
                  <a:lumMod val="50000"/>
                </a:schemeClr>
              </a:solidFill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7" name="Textfeld 6"/>
          <p:cNvSpPr txBox="1"/>
          <p:nvPr/>
        </p:nvSpPr>
        <p:spPr>
          <a:xfrm>
            <a:off x="508000" y="420411"/>
            <a:ext cx="7580580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dirty="0">
                <a:solidFill>
                  <a:srgbClr val="E6007E"/>
                </a:solidFill>
                <a:latin typeface="Open Sans Light" panose="020B0306030504020204"/>
                <a:ea typeface="Open Sans Light" panose="020B0306030504020204" pitchFamily="34" charset="0"/>
                <a:cs typeface="Open Sans Light" panose="020B0306030504020204" pitchFamily="34" charset="0"/>
              </a:rPr>
              <a:t>ORG und ERG Oberstufe</a:t>
            </a:r>
          </a:p>
          <a:p>
            <a:endParaRPr lang="de-DE" sz="2400" b="1" dirty="0">
              <a:latin typeface="Open Sans Light" panose="020B0306030504020204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marL="342900" indent="-342900">
              <a:buClr>
                <a:srgbClr val="E6007E"/>
              </a:buClr>
              <a:buFont typeface="Wingdings" panose="05000000000000000000" pitchFamily="2" charset="2"/>
              <a:buChar char="Ø"/>
            </a:pPr>
            <a:r>
              <a:rPr lang="de-AT" sz="2000" dirty="0">
                <a:latin typeface="Open Sans Light" panose="020B0306030504020204"/>
              </a:rPr>
              <a:t>ORG Pop, Jazz, Weltmusik</a:t>
            </a:r>
          </a:p>
          <a:p>
            <a:pPr>
              <a:buClr>
                <a:srgbClr val="E6007E"/>
              </a:buClr>
            </a:pPr>
            <a:endParaRPr lang="de-AT" sz="2000" dirty="0">
              <a:latin typeface="Open Sans Light" panose="020B0306030504020204"/>
            </a:endParaRPr>
          </a:p>
          <a:p>
            <a:pPr marL="342900" indent="-342900">
              <a:buClr>
                <a:srgbClr val="E6007E"/>
              </a:buClr>
              <a:buFont typeface="Wingdings" panose="05000000000000000000" pitchFamily="2" charset="2"/>
              <a:buChar char="Ø"/>
            </a:pPr>
            <a:r>
              <a:rPr lang="de-AT" sz="2000" dirty="0">
                <a:latin typeface="Open Sans Light" panose="020B0306030504020204"/>
              </a:rPr>
              <a:t>ERG Globale Entwicklung und Gesellschaft (GEG) </a:t>
            </a:r>
          </a:p>
          <a:p>
            <a:pPr>
              <a:buClr>
                <a:srgbClr val="E6007E"/>
              </a:buClr>
            </a:pPr>
            <a:endParaRPr lang="de-AT" sz="2000" dirty="0">
              <a:latin typeface="Open Sans Light" panose="020B0306030504020204"/>
            </a:endParaRPr>
          </a:p>
          <a:p>
            <a:pPr marL="342900" indent="-342900">
              <a:buClr>
                <a:srgbClr val="E6007E"/>
              </a:buClr>
              <a:buFont typeface="Wingdings" panose="05000000000000000000" pitchFamily="2" charset="2"/>
              <a:buChar char="Ø"/>
            </a:pPr>
            <a:r>
              <a:rPr lang="de-AT" sz="2000" dirty="0">
                <a:latin typeface="Open Sans Light" panose="020B0306030504020204"/>
              </a:rPr>
              <a:t>ERG Ökologie und Umwelt (ÖKU)</a:t>
            </a:r>
          </a:p>
          <a:p>
            <a:r>
              <a:rPr lang="de-AT" sz="2000" dirty="0">
                <a:latin typeface="Open Sans Light" panose="020B0306030504020204"/>
              </a:rPr>
              <a:t> </a:t>
            </a:r>
          </a:p>
          <a:p>
            <a:pPr>
              <a:buClr>
                <a:schemeClr val="bg1">
                  <a:lumMod val="75000"/>
                </a:schemeClr>
              </a:buClr>
              <a:buSzPct val="120000"/>
            </a:pPr>
            <a:endParaRPr lang="de-AT" sz="2000" dirty="0">
              <a:latin typeface="Open Sans Light" panose="020B0306030504020204"/>
            </a:endParaRPr>
          </a:p>
          <a:p>
            <a:pPr>
              <a:buClr>
                <a:schemeClr val="bg1">
                  <a:lumMod val="75000"/>
                </a:schemeClr>
              </a:buClr>
              <a:buSzPct val="120000"/>
            </a:pPr>
            <a:r>
              <a:rPr lang="de-AT" sz="2000" dirty="0">
                <a:solidFill>
                  <a:srgbClr val="E6007E"/>
                </a:solidFill>
                <a:latin typeface="Open Sans Light" panose="020B0306030504020204"/>
              </a:rPr>
              <a:t>Ansprechpersonen:</a:t>
            </a:r>
          </a:p>
          <a:p>
            <a:pPr>
              <a:buClr>
                <a:schemeClr val="bg1">
                  <a:lumMod val="75000"/>
                </a:schemeClr>
              </a:buClr>
              <a:buSzPct val="120000"/>
            </a:pPr>
            <a:endParaRPr lang="de-AT" sz="2000" dirty="0">
              <a:latin typeface="Open Sans Light" panose="020B0306030504020204"/>
            </a:endParaRPr>
          </a:p>
          <a:p>
            <a:pPr marL="342900" indent="-342900">
              <a:buClr>
                <a:srgbClr val="AECB01"/>
              </a:buClr>
              <a:buSzPct val="120000"/>
              <a:buFont typeface="Arial" panose="020B0604020202020204" pitchFamily="34" charset="0"/>
              <a:buChar char="•"/>
            </a:pPr>
            <a:r>
              <a:rPr lang="de-AT" sz="2000" dirty="0">
                <a:latin typeface="Open Sans Light" panose="020B0306030504020204"/>
              </a:rPr>
              <a:t>ORG Pop, Jazz, Weltmusik				Elisabeth Hörbinger</a:t>
            </a:r>
          </a:p>
          <a:p>
            <a:pPr>
              <a:buClr>
                <a:srgbClr val="AECB01"/>
              </a:buClr>
              <a:buSzPct val="120000"/>
            </a:pPr>
            <a:endParaRPr lang="de-AT" sz="2000" dirty="0">
              <a:latin typeface="Open Sans Light" panose="020B0306030504020204"/>
            </a:endParaRPr>
          </a:p>
          <a:p>
            <a:pPr marL="342900" indent="-342900">
              <a:buClr>
                <a:srgbClr val="AECB01"/>
              </a:buClr>
              <a:buSzPct val="120000"/>
              <a:buFont typeface="Arial" panose="020B0604020202020204" pitchFamily="34" charset="0"/>
              <a:buChar char="•"/>
            </a:pPr>
            <a:r>
              <a:rPr lang="de-AT" sz="2000" dirty="0">
                <a:latin typeface="Open Sans Light" panose="020B0306030504020204"/>
              </a:rPr>
              <a:t>Globale Entwicklung und Gesellschaft 	Gerald Hödl</a:t>
            </a:r>
          </a:p>
          <a:p>
            <a:pPr marL="342900" indent="-342900">
              <a:buClr>
                <a:srgbClr val="AECB01"/>
              </a:buClr>
              <a:buSzPct val="120000"/>
              <a:buFont typeface="Arial" panose="020B0604020202020204" pitchFamily="34" charset="0"/>
              <a:buChar char="•"/>
            </a:pPr>
            <a:endParaRPr lang="de-AT" sz="2000" dirty="0">
              <a:latin typeface="Open Sans Light" panose="020B0306030504020204"/>
            </a:endParaRPr>
          </a:p>
          <a:p>
            <a:pPr marL="342900" indent="-342900">
              <a:buClr>
                <a:srgbClr val="AECB01"/>
              </a:buClr>
              <a:buSzPct val="120000"/>
              <a:buFont typeface="Arial" panose="020B0604020202020204" pitchFamily="34" charset="0"/>
              <a:buChar char="•"/>
            </a:pPr>
            <a:r>
              <a:rPr lang="de-AT" sz="2000" dirty="0">
                <a:latin typeface="Open Sans Light" panose="020B0306030504020204"/>
              </a:rPr>
              <a:t>Ökologie und Umwelt					Renate Pauer, Lena 												Hofbauer</a:t>
            </a:r>
            <a:endParaRPr lang="de-DE" sz="2400" dirty="0">
              <a:latin typeface="Open Sans Light" panose="020B0306030504020204"/>
              <a:ea typeface="Open Sans Light" panose="020B0306030504020204" pitchFamily="34" charset="0"/>
              <a:cs typeface="Open Sans Light" panose="020B0306030504020204" pitchFamily="34" charset="0"/>
              <a:hlinkClick r:id="rId4" action="ppaction://program"/>
            </a:endParaRPr>
          </a:p>
          <a:p>
            <a:pPr marL="285750" indent="-285750">
              <a:buClr>
                <a:schemeClr val="bg1">
                  <a:lumMod val="75000"/>
                </a:schemeClr>
              </a:buClr>
              <a:buSzPct val="120000"/>
              <a:buFont typeface="Arial"/>
              <a:buChar char="•"/>
            </a:pPr>
            <a:endParaRPr lang="de-DE" sz="2400" dirty="0">
              <a:latin typeface="Open Sans Light" panose="020B0306030504020204"/>
              <a:ea typeface="Open Sans Light" panose="020B0306030504020204" pitchFamily="34" charset="0"/>
              <a:cs typeface="Open Sans Light" panose="020B0306030504020204" pitchFamily="34" charset="0"/>
              <a:hlinkClick r:id="rId4" action="ppaction://program"/>
            </a:endParaRPr>
          </a:p>
        </p:txBody>
      </p:sp>
    </p:spTree>
    <p:extLst>
      <p:ext uri="{BB962C8B-B14F-4D97-AF65-F5344CB8AC3E}">
        <p14:creationId xmlns:p14="http://schemas.microsoft.com/office/powerpoint/2010/main" val="21165637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DB3D45E8-6959-1177-39E4-E08E7520DEE9}"/>
              </a:ext>
            </a:extLst>
          </p:cNvPr>
          <p:cNvSpPr txBox="1"/>
          <p:nvPr/>
        </p:nvSpPr>
        <p:spPr>
          <a:xfrm>
            <a:off x="191729" y="428178"/>
            <a:ext cx="8067367" cy="550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de-DE" sz="2400" dirty="0">
                <a:solidFill>
                  <a:srgbClr val="E6007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ORG,  Jazz, Pop und Weltmusik</a:t>
            </a:r>
            <a:br>
              <a:rPr lang="de-DE" sz="2400" dirty="0">
                <a:solidFill>
                  <a:srgbClr val="E6007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</a:br>
            <a:endParaRPr lang="de-DE" dirty="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r>
              <a:rPr lang="de-DE" b="1" dirty="0">
                <a:solidFill>
                  <a:srgbClr val="E6007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	</a:t>
            </a:r>
            <a:r>
              <a:rPr lang="de-DE" dirty="0">
                <a:solidFill>
                  <a:srgbClr val="E6007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Instrumentalfächer</a:t>
            </a:r>
          </a:p>
          <a:p>
            <a:pPr marL="1200150" lvl="2" indent="-285750">
              <a:buClr>
                <a:srgbClr val="AECB01"/>
              </a:buClr>
              <a:buFont typeface="Arial" panose="020B0604020202020204" pitchFamily="34" charset="0"/>
              <a:buChar char="•"/>
            </a:pPr>
            <a:r>
              <a:rPr lang="de-DE" sz="14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E-Bass</a:t>
            </a:r>
          </a:p>
          <a:p>
            <a:pPr marL="1200150" lvl="2" indent="-285750">
              <a:buClr>
                <a:srgbClr val="AECB01"/>
              </a:buClr>
              <a:buFont typeface="Arial" panose="020B0604020202020204" pitchFamily="34" charset="0"/>
              <a:buChar char="•"/>
            </a:pPr>
            <a:r>
              <a:rPr lang="de-DE" sz="14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E-Gitarre</a:t>
            </a:r>
          </a:p>
          <a:p>
            <a:pPr marL="1200150" lvl="2" indent="-285750">
              <a:buClr>
                <a:srgbClr val="AECB01"/>
              </a:buClr>
              <a:buFont typeface="Arial" panose="020B0604020202020204" pitchFamily="34" charset="0"/>
              <a:buChar char="•"/>
            </a:pPr>
            <a:r>
              <a:rPr lang="de-DE" sz="14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Gesang</a:t>
            </a:r>
          </a:p>
          <a:p>
            <a:pPr marL="1200150" lvl="2" indent="-285750">
              <a:buClr>
                <a:srgbClr val="AECB01"/>
              </a:buClr>
              <a:buFont typeface="Arial" panose="020B0604020202020204" pitchFamily="34" charset="0"/>
              <a:buChar char="•"/>
            </a:pPr>
            <a:r>
              <a:rPr lang="de-DE" sz="14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Keyboard</a:t>
            </a:r>
          </a:p>
          <a:p>
            <a:pPr marL="1200150" lvl="2" indent="-285750">
              <a:buClr>
                <a:srgbClr val="AECB01"/>
              </a:buClr>
              <a:buFont typeface="Arial" panose="020B0604020202020204" pitchFamily="34" charset="0"/>
              <a:buChar char="•"/>
            </a:pPr>
            <a:r>
              <a:rPr lang="de-DE" sz="14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Saxophon</a:t>
            </a:r>
          </a:p>
          <a:p>
            <a:pPr marL="1200150" lvl="2" indent="-285750">
              <a:buClr>
                <a:srgbClr val="AECB01"/>
              </a:buClr>
              <a:buFont typeface="Arial" panose="020B0604020202020204" pitchFamily="34" charset="0"/>
              <a:buChar char="•"/>
            </a:pPr>
            <a:r>
              <a:rPr lang="de-DE" sz="14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Schlagzeug </a:t>
            </a:r>
          </a:p>
          <a:p>
            <a:endParaRPr lang="de-DE" sz="1000" dirty="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r>
              <a:rPr lang="de-DE" sz="10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									</a:t>
            </a:r>
          </a:p>
          <a:p>
            <a:r>
              <a:rPr lang="de-DE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	</a:t>
            </a:r>
            <a:r>
              <a:rPr lang="de-DE" dirty="0">
                <a:solidFill>
                  <a:srgbClr val="E6007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Praxisorientierte Projekte</a:t>
            </a:r>
            <a:br>
              <a:rPr lang="de-DE" dirty="0">
                <a:solidFill>
                  <a:srgbClr val="E6007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</a:br>
            <a:endParaRPr lang="de-DE" dirty="0">
              <a:solidFill>
                <a:srgbClr val="E6007E"/>
              </a:solidFill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r>
              <a:rPr lang="de-DE" dirty="0">
                <a:solidFill>
                  <a:srgbClr val="E6007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	Möglichkeit öffentlicher Aufführungen</a:t>
            </a:r>
          </a:p>
          <a:p>
            <a:endParaRPr lang="de-DE" dirty="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r>
              <a:rPr lang="de-DE" b="1" dirty="0">
                <a:solidFill>
                  <a:srgbClr val="E6007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	</a:t>
            </a:r>
            <a:r>
              <a:rPr lang="de-DE" dirty="0">
                <a:solidFill>
                  <a:srgbClr val="E6007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Semester-Schwerpunkte</a:t>
            </a:r>
          </a:p>
          <a:p>
            <a:pPr marL="1200150" lvl="2" indent="-285750">
              <a:buClr>
                <a:srgbClr val="AECB01"/>
              </a:buClr>
              <a:buFont typeface="Wingdings" panose="05000000000000000000" pitchFamily="2" charset="2"/>
              <a:buChar char="Ø"/>
            </a:pPr>
            <a:r>
              <a:rPr lang="de-DE" sz="14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Songwriting</a:t>
            </a:r>
          </a:p>
          <a:p>
            <a:pPr marL="1200150" lvl="2" indent="-285750">
              <a:buClr>
                <a:srgbClr val="AECB01"/>
              </a:buClr>
              <a:buFont typeface="Wingdings" panose="05000000000000000000" pitchFamily="2" charset="2"/>
              <a:buChar char="Ø"/>
            </a:pPr>
            <a:r>
              <a:rPr lang="de-DE" sz="14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Blues</a:t>
            </a:r>
          </a:p>
          <a:p>
            <a:pPr marL="1200150" lvl="2" indent="-285750">
              <a:buClr>
                <a:srgbClr val="AECB01"/>
              </a:buClr>
              <a:buFont typeface="Wingdings" panose="05000000000000000000" pitchFamily="2" charset="2"/>
              <a:buChar char="Ø"/>
            </a:pPr>
            <a:r>
              <a:rPr lang="de-DE" sz="14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Vielfalt der Popularmusik</a:t>
            </a:r>
          </a:p>
          <a:p>
            <a:pPr marL="1200150" lvl="2" indent="-285750">
              <a:buClr>
                <a:srgbClr val="AECB01"/>
              </a:buClr>
              <a:buFont typeface="Wingdings" panose="05000000000000000000" pitchFamily="2" charset="2"/>
              <a:buChar char="Ø"/>
            </a:pPr>
            <a:r>
              <a:rPr lang="de-DE" sz="14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Weltmusik</a:t>
            </a:r>
          </a:p>
          <a:p>
            <a:pPr marL="1200150" lvl="2" indent="-285750">
              <a:buClr>
                <a:srgbClr val="AECB01"/>
              </a:buClr>
              <a:buFont typeface="Wingdings" panose="05000000000000000000" pitchFamily="2" charset="2"/>
              <a:buChar char="Ø"/>
            </a:pPr>
            <a:r>
              <a:rPr lang="de-DE" sz="14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Musik und Bild</a:t>
            </a:r>
          </a:p>
          <a:p>
            <a:pPr marL="1200150" lvl="2" indent="-285750">
              <a:buClr>
                <a:srgbClr val="AECB01"/>
              </a:buClr>
              <a:buFont typeface="Wingdings" panose="05000000000000000000" pitchFamily="2" charset="2"/>
              <a:buChar char="Ø"/>
            </a:pPr>
            <a:r>
              <a:rPr lang="de-DE" sz="14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Filmmusik</a:t>
            </a:r>
          </a:p>
          <a:p>
            <a:pPr marL="1200150" lvl="2" indent="-285750">
              <a:buClr>
                <a:srgbClr val="AECB01"/>
              </a:buClr>
              <a:buFont typeface="Wingdings" panose="05000000000000000000" pitchFamily="2" charset="2"/>
              <a:buChar char="Ø"/>
            </a:pPr>
            <a:r>
              <a:rPr lang="de-DE" sz="14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Musik und Politik</a:t>
            </a: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1179" y="1241394"/>
            <a:ext cx="1561103" cy="2341654"/>
          </a:xfrm>
          <a:prstGeom prst="rect">
            <a:avLst/>
          </a:prstGeom>
        </p:spPr>
      </p:pic>
      <p:pic>
        <p:nvPicPr>
          <p:cNvPr id="4" name="Grafi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7920" y="4276926"/>
            <a:ext cx="2551176" cy="1700784"/>
          </a:xfrm>
          <a:prstGeom prst="rect">
            <a:avLst/>
          </a:prstGeom>
        </p:spPr>
      </p:pic>
      <p:sp>
        <p:nvSpPr>
          <p:cNvPr id="5" name="Rechteck 4"/>
          <p:cNvSpPr/>
          <p:nvPr/>
        </p:nvSpPr>
        <p:spPr>
          <a:xfrm>
            <a:off x="4572000" y="6346451"/>
            <a:ext cx="4572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de-DE" sz="11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https://www.erg-donaustadt.at/ueber-uns/schulzweige</a:t>
            </a:r>
            <a:endParaRPr lang="de-DE" sz="1100" dirty="0"/>
          </a:p>
        </p:txBody>
      </p:sp>
      <p:pic>
        <p:nvPicPr>
          <p:cNvPr id="6" name="Bild 4" descr="Logo_ERG_RGB_512px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6363" y="233798"/>
            <a:ext cx="1351839" cy="813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2345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DB3D45E8-6959-1177-39E4-E08E7520DEE9}"/>
              </a:ext>
            </a:extLst>
          </p:cNvPr>
          <p:cNvSpPr txBox="1"/>
          <p:nvPr/>
        </p:nvSpPr>
        <p:spPr>
          <a:xfrm>
            <a:off x="191729" y="428178"/>
            <a:ext cx="8067367" cy="59400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de-DE" sz="2400" dirty="0">
                <a:solidFill>
                  <a:srgbClr val="E6007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ORG,  Jazz, Pop und Weltmusik</a:t>
            </a:r>
          </a:p>
          <a:p>
            <a:endParaRPr lang="de-DE" dirty="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endParaRPr lang="de-DE" dirty="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r>
              <a:rPr lang="de-DE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	</a:t>
            </a:r>
            <a:r>
              <a:rPr lang="de-DE" dirty="0">
                <a:solidFill>
                  <a:srgbClr val="E6007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Eignungsüberprüfung ORG </a:t>
            </a:r>
            <a:r>
              <a:rPr lang="de-DE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vor 2 Musik- und Instrumentallehrkräften</a:t>
            </a:r>
          </a:p>
          <a:p>
            <a:endParaRPr lang="de-DE" sz="1400" dirty="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lvl="2">
              <a:buClr>
                <a:srgbClr val="AECB01"/>
              </a:buClr>
            </a:pPr>
            <a:endParaRPr lang="de-DE" dirty="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marL="1200150" lvl="2" indent="-285750">
              <a:buClr>
                <a:srgbClr val="AECB01"/>
              </a:buClr>
              <a:buFont typeface="Wingdings" panose="05000000000000000000" pitchFamily="2" charset="2"/>
              <a:buChar char="Ø"/>
            </a:pPr>
            <a:r>
              <a:rPr lang="de-DE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   Gespräch</a:t>
            </a:r>
            <a:br>
              <a:rPr lang="de-DE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</a:br>
            <a:r>
              <a:rPr lang="de-DE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lang="de-DE" sz="16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		</a:t>
            </a:r>
            <a:r>
              <a:rPr lang="de-DE" sz="14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Vorkenntnisse, Motivation, Herausforderungen,...</a:t>
            </a:r>
            <a:br>
              <a:rPr lang="de-DE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</a:br>
            <a:endParaRPr lang="de-DE" dirty="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marL="1200150" lvl="2" indent="-285750">
              <a:buClr>
                <a:srgbClr val="AECB01"/>
              </a:buClr>
              <a:buFont typeface="Wingdings" panose="05000000000000000000" pitchFamily="2" charset="2"/>
              <a:buChar char="Ø"/>
            </a:pPr>
            <a:r>
              <a:rPr lang="de-DE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   Überprüfung grundlegender Musikalität</a:t>
            </a:r>
            <a:r>
              <a:rPr lang="de-DE" sz="16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br>
              <a:rPr lang="de-DE" sz="16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</a:br>
            <a:r>
              <a:rPr lang="de-DE" sz="16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		</a:t>
            </a:r>
            <a:r>
              <a:rPr lang="de-DE" sz="14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Vor- und Nachklatschen von einfachen Rhythmen, Vor- und 					Nachsingen, Basics Musiktheorie,...</a:t>
            </a:r>
            <a:br>
              <a:rPr lang="de-DE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</a:br>
            <a:endParaRPr lang="de-DE" dirty="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marL="1200150" lvl="2" indent="-285750">
              <a:buClr>
                <a:srgbClr val="AECB01"/>
              </a:buClr>
              <a:buFont typeface="Wingdings" panose="05000000000000000000" pitchFamily="2" charset="2"/>
              <a:buChar char="Ø"/>
            </a:pPr>
            <a:r>
              <a:rPr lang="de-DE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   Musizieren/Singen</a:t>
            </a:r>
            <a:br>
              <a:rPr lang="de-DE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</a:br>
            <a:r>
              <a:rPr lang="de-DE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		</a:t>
            </a:r>
            <a:r>
              <a:rPr lang="de-DE" sz="14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Bei instrumentalen oder vokalen Vorkenntnissen: Vortrag eines 				kurzen selbst gewählten Stückes</a:t>
            </a:r>
            <a:br>
              <a:rPr lang="de-DE" sz="14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</a:br>
            <a:r>
              <a:rPr lang="de-DE" sz="14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		Ohne Vorkenntnisse: kurzes “Schnuppern” am gewählten 						Instrument / Gesang</a:t>
            </a:r>
            <a:br>
              <a:rPr lang="de-DE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</a:br>
            <a:endParaRPr lang="de-DE" dirty="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lvl="2">
              <a:buClr>
                <a:srgbClr val="AECB01"/>
              </a:buClr>
            </a:pPr>
            <a:endParaRPr lang="de-DE" dirty="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marL="1200150" lvl="2" indent="-285750">
              <a:buClr>
                <a:srgbClr val="AECB01"/>
              </a:buClr>
              <a:buFont typeface="Wingdings" panose="05000000000000000000" pitchFamily="2" charset="2"/>
              <a:buChar char="Ø"/>
            </a:pPr>
            <a:endParaRPr lang="de-DE" dirty="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marL="1200150" lvl="2" indent="-285750">
              <a:buClr>
                <a:srgbClr val="AECB01"/>
              </a:buClr>
              <a:buFont typeface="Wingdings" panose="05000000000000000000" pitchFamily="2" charset="2"/>
              <a:buChar char="Ø"/>
            </a:pPr>
            <a:endParaRPr lang="de-DE" dirty="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5" name="Rechteck 4"/>
          <p:cNvSpPr/>
          <p:nvPr/>
        </p:nvSpPr>
        <p:spPr>
          <a:xfrm>
            <a:off x="4572000" y="6346451"/>
            <a:ext cx="4572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de-DE" sz="11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https://www.erg-donaustadt.at/ueber-uns/schulzweige</a:t>
            </a:r>
            <a:endParaRPr lang="de-DE" sz="1100" dirty="0"/>
          </a:p>
        </p:txBody>
      </p:sp>
      <p:pic>
        <p:nvPicPr>
          <p:cNvPr id="6" name="Bild 4" descr="Logo_ERG_RGB_512px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6363" y="233798"/>
            <a:ext cx="1351839" cy="813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1283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DB3D45E8-6959-1177-39E4-E08E7520DEE9}"/>
              </a:ext>
            </a:extLst>
          </p:cNvPr>
          <p:cNvSpPr txBox="1"/>
          <p:nvPr/>
        </p:nvSpPr>
        <p:spPr>
          <a:xfrm>
            <a:off x="191729" y="428178"/>
            <a:ext cx="8067367" cy="49859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de-DE" sz="2400" dirty="0">
                <a:solidFill>
                  <a:srgbClr val="E6007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ORG,  Jazz, Pop und Weltmusik</a:t>
            </a:r>
          </a:p>
          <a:p>
            <a:endParaRPr lang="de-DE" dirty="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r>
              <a:rPr lang="de-DE" b="1" dirty="0">
                <a:solidFill>
                  <a:srgbClr val="E6007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	</a:t>
            </a:r>
            <a:endParaRPr lang="de-DE" sz="1000" dirty="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r>
              <a:rPr lang="de-DE" sz="10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								</a:t>
            </a:r>
            <a:endParaRPr lang="de-DE" sz="1600" dirty="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endParaRPr lang="de-DE" sz="1600" dirty="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lvl="2">
              <a:buClr>
                <a:srgbClr val="AECB01"/>
              </a:buClr>
            </a:pPr>
            <a:r>
              <a:rPr lang="de-DE" dirty="0">
                <a:solidFill>
                  <a:srgbClr val="E6007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Wir suchen Schüler*innen, die…</a:t>
            </a:r>
            <a:br>
              <a:rPr lang="de-DE" dirty="0">
                <a:solidFill>
                  <a:srgbClr val="E6007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</a:br>
            <a:endParaRPr lang="de-DE" dirty="0">
              <a:solidFill>
                <a:srgbClr val="E6007E"/>
              </a:solidFill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lvl="2">
              <a:buClr>
                <a:srgbClr val="AECB01"/>
              </a:buClr>
            </a:pPr>
            <a:endParaRPr lang="de-DE" sz="1600" dirty="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marL="1200150" lvl="2" indent="-285750">
              <a:buClr>
                <a:srgbClr val="AECB01"/>
              </a:buClr>
              <a:buFont typeface="Wingdings" panose="05000000000000000000" pitchFamily="2" charset="2"/>
              <a:buChar char="Ø"/>
            </a:pPr>
            <a:r>
              <a:rPr lang="de-DE" sz="16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… musikalisch sind und sich sehr für Musik (machen) interessieren</a:t>
            </a:r>
            <a:br>
              <a:rPr lang="de-DE" sz="16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</a:br>
            <a:endParaRPr lang="de-DE" sz="1600" dirty="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marL="1200150" lvl="2" indent="-285750">
              <a:buClr>
                <a:srgbClr val="AECB01"/>
              </a:buClr>
              <a:buFont typeface="Wingdings" panose="05000000000000000000" pitchFamily="2" charset="2"/>
              <a:buChar char="Ø"/>
            </a:pPr>
            <a:r>
              <a:rPr lang="de-DE" sz="16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… gerne mit anderen gemeinsam auf der Bühne stehen (wollen)</a:t>
            </a:r>
            <a:br>
              <a:rPr lang="de-DE" sz="16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</a:br>
            <a:endParaRPr lang="de-DE" sz="1600" dirty="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marL="1200150" lvl="2" indent="-285750">
              <a:buClr>
                <a:srgbClr val="AECB01"/>
              </a:buClr>
              <a:buFont typeface="Wingdings" panose="05000000000000000000" pitchFamily="2" charset="2"/>
              <a:buChar char="Ø"/>
            </a:pPr>
            <a:r>
              <a:rPr lang="de-DE" sz="16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… vorzugsweise schon ein Instrument spielen oder Erfahrungen beim Singen haben</a:t>
            </a:r>
            <a:br>
              <a:rPr lang="de-DE" sz="16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</a:br>
            <a:endParaRPr lang="de-DE" sz="1600" dirty="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marL="1200150" lvl="2" indent="-285750">
              <a:buClr>
                <a:srgbClr val="AECB01"/>
              </a:buClr>
              <a:buFont typeface="Wingdings" panose="05000000000000000000" pitchFamily="2" charset="2"/>
              <a:buChar char="Ø"/>
            </a:pPr>
            <a:r>
              <a:rPr lang="de-DE" sz="16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… sich intensiv mit dem Singen oder einem Instrument beschäftigen wollen </a:t>
            </a:r>
          </a:p>
          <a:p>
            <a:pPr marL="1200150" lvl="2" indent="-285750">
              <a:buClr>
                <a:srgbClr val="AECB01"/>
              </a:buClr>
              <a:buFont typeface="Wingdings" panose="05000000000000000000" pitchFamily="2" charset="2"/>
              <a:buChar char="Ø"/>
            </a:pPr>
            <a:endParaRPr lang="de-DE" dirty="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marL="1200150" lvl="2" indent="-285750">
              <a:buClr>
                <a:srgbClr val="AECB01"/>
              </a:buClr>
              <a:buFont typeface="Wingdings" panose="05000000000000000000" pitchFamily="2" charset="2"/>
              <a:buChar char="Ø"/>
            </a:pPr>
            <a:endParaRPr lang="de-DE" dirty="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5" name="Rechteck 4"/>
          <p:cNvSpPr/>
          <p:nvPr/>
        </p:nvSpPr>
        <p:spPr>
          <a:xfrm>
            <a:off x="4572000" y="6346451"/>
            <a:ext cx="4572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de-DE" sz="11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https://www.erg-donaustadt.at/ueber-uns/schulzweige</a:t>
            </a:r>
            <a:endParaRPr lang="de-DE" sz="1100" dirty="0"/>
          </a:p>
        </p:txBody>
      </p:sp>
      <p:pic>
        <p:nvPicPr>
          <p:cNvPr id="6" name="Bild 4" descr="Logo_ERG_RGB_512px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6363" y="233798"/>
            <a:ext cx="1351839" cy="813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3487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Bild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1329" y="5832807"/>
            <a:ext cx="760021" cy="457199"/>
          </a:xfrm>
          <a:prstGeom prst="rect">
            <a:avLst/>
          </a:prstGeom>
        </p:spPr>
      </p:pic>
      <p:sp>
        <p:nvSpPr>
          <p:cNvPr id="6" name="Textfeld 5"/>
          <p:cNvSpPr txBox="1"/>
          <p:nvPr/>
        </p:nvSpPr>
        <p:spPr>
          <a:xfrm>
            <a:off x="358804" y="1123875"/>
            <a:ext cx="6682525" cy="2793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Schulautonomes Fach Angewandte Ökologie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6007E"/>
              </a:buClr>
              <a:buSzPct val="12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de-D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5. Klasse</a:t>
            </a:r>
          </a:p>
          <a:p>
            <a:pPr marL="557213" marR="0" lvl="1" indent="-214313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ECB01"/>
              </a:buClr>
              <a:buSzPct val="120000"/>
              <a:buFont typeface="Arial"/>
              <a:buChar char="•"/>
              <a:tabLst/>
              <a:defRPr/>
            </a:pPr>
            <a:r>
              <a:rPr kumimoji="0" lang="de-D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Einführung in die Ökologie</a:t>
            </a:r>
          </a:p>
          <a:p>
            <a:pPr marL="557213" marR="0" lvl="1" indent="-214313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ECB01"/>
              </a:buClr>
              <a:buSzPct val="120000"/>
              <a:buFont typeface="Arial"/>
              <a:buChar char="•"/>
              <a:tabLst/>
              <a:defRPr/>
            </a:pPr>
            <a:r>
              <a:rPr kumimoji="0" lang="de-D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Wasser/Wassernutzung</a:t>
            </a:r>
          </a:p>
          <a:p>
            <a:pPr marL="557213" marR="0" lvl="1" indent="-214313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ECB01"/>
              </a:buClr>
              <a:buSzPct val="120000"/>
              <a:buFont typeface="Arial"/>
              <a:buChar char="•"/>
              <a:tabLst/>
              <a:defRPr/>
            </a:pPr>
            <a:endParaRPr kumimoji="0" lang="de-DE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6007E"/>
              </a:buClr>
              <a:buSzPct val="12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de-D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6. Klasse</a:t>
            </a:r>
          </a:p>
          <a:p>
            <a:pPr marL="557213" marR="0" lvl="1" indent="-214313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ECB01"/>
              </a:buClr>
              <a:buSzPct val="120000"/>
              <a:buFont typeface="Arial"/>
              <a:buChar char="•"/>
              <a:tabLst/>
              <a:defRPr/>
            </a:pPr>
            <a:r>
              <a:rPr kumimoji="0" lang="de-D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Ressourcenverteilung und Abfallwirtschaft</a:t>
            </a:r>
          </a:p>
          <a:p>
            <a:pPr marL="557213" marR="0" lvl="1" indent="-214313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ECB01"/>
              </a:buClr>
              <a:buSzPct val="120000"/>
              <a:buFont typeface="Arial"/>
              <a:buChar char="•"/>
              <a:tabLst/>
              <a:defRPr/>
            </a:pPr>
            <a:r>
              <a:rPr kumimoji="0" lang="de-D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Boden / Landwirtschaft</a:t>
            </a:r>
          </a:p>
          <a:p>
            <a:pPr marL="557213" marR="0" lvl="1" indent="-214313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ECB01"/>
              </a:buClr>
              <a:buSzPct val="120000"/>
              <a:buFont typeface="Arial"/>
              <a:buChar char="•"/>
              <a:tabLst/>
              <a:defRPr/>
            </a:pPr>
            <a:r>
              <a:rPr kumimoji="0" lang="de-D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Nachhaltigkeit</a:t>
            </a:r>
          </a:p>
        </p:txBody>
      </p:sp>
      <p:sp>
        <p:nvSpPr>
          <p:cNvPr id="2" name="Textfeld 1"/>
          <p:cNvSpPr txBox="1"/>
          <p:nvPr/>
        </p:nvSpPr>
        <p:spPr>
          <a:xfrm>
            <a:off x="3015323" y="390646"/>
            <a:ext cx="31600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400" b="1" i="0" u="none" strike="noStrike" kern="1200" cap="none" spc="0" normalizeH="0" baseline="0" noProof="0" dirty="0">
                <a:ln>
                  <a:noFill/>
                </a:ln>
                <a:solidFill>
                  <a:srgbClr val="E6007E"/>
                </a:solidFill>
                <a:effectLst/>
                <a:uLnTx/>
                <a:uFillTx/>
                <a:latin typeface="Open Sans Light" panose="020B0306030504020204"/>
                <a:ea typeface="+mn-ea"/>
                <a:cs typeface="+mn-cs"/>
              </a:rPr>
              <a:t>Ökologie und Umwelt</a:t>
            </a:r>
          </a:p>
        </p:txBody>
      </p:sp>
      <p:pic>
        <p:nvPicPr>
          <p:cNvPr id="8" name="Bild 4" descr="Logo_ERG_RGB_512px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3282" y="417826"/>
            <a:ext cx="1208169" cy="726789"/>
          </a:xfrm>
          <a:prstGeom prst="rect">
            <a:avLst/>
          </a:prstGeom>
        </p:spPr>
      </p:pic>
      <p:pic>
        <p:nvPicPr>
          <p:cNvPr id="4" name="Grafik 3">
            <a:extLst>
              <a:ext uri="{FF2B5EF4-FFF2-40B4-BE49-F238E27FC236}">
                <a16:creationId xmlns:a16="http://schemas.microsoft.com/office/drawing/2014/main" id="{C9E32E69-5A42-24B1-3736-9B4D9FEAAB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932" y="4093675"/>
            <a:ext cx="3172919" cy="2379689"/>
          </a:xfrm>
          <a:prstGeom prst="rect">
            <a:avLst/>
          </a:prstGeom>
        </p:spPr>
      </p:pic>
      <p:pic>
        <p:nvPicPr>
          <p:cNvPr id="12" name="Grafik 11">
            <a:extLst>
              <a:ext uri="{FF2B5EF4-FFF2-40B4-BE49-F238E27FC236}">
                <a16:creationId xmlns:a16="http://schemas.microsoft.com/office/drawing/2014/main" id="{F769F2EF-81F6-E04A-DD8E-AC08893FD7A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85407" y="4060485"/>
            <a:ext cx="3172919" cy="2379689"/>
          </a:xfrm>
          <a:prstGeom prst="rect">
            <a:avLst/>
          </a:prstGeom>
        </p:spPr>
      </p:pic>
      <p:pic>
        <p:nvPicPr>
          <p:cNvPr id="14" name="Grafik 13">
            <a:extLst>
              <a:ext uri="{FF2B5EF4-FFF2-40B4-BE49-F238E27FC236}">
                <a16:creationId xmlns:a16="http://schemas.microsoft.com/office/drawing/2014/main" id="{846A6EB8-1641-8E1A-4E23-71E46BE0A3A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75846" y="1487122"/>
            <a:ext cx="3172919" cy="2379689"/>
          </a:xfrm>
          <a:prstGeom prst="rect">
            <a:avLst/>
          </a:prstGeom>
        </p:spPr>
      </p:pic>
      <p:pic>
        <p:nvPicPr>
          <p:cNvPr id="17" name="Grafik 16">
            <a:extLst>
              <a:ext uri="{FF2B5EF4-FFF2-40B4-BE49-F238E27FC236}">
                <a16:creationId xmlns:a16="http://schemas.microsoft.com/office/drawing/2014/main" id="{8AF7893B-B142-BD01-2264-215E63F684D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97060" y="4060485"/>
            <a:ext cx="2446940" cy="2446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6631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599B6A-FC89-D868-4795-7A4E0A33CF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Bild 9">
            <a:extLst>
              <a:ext uri="{FF2B5EF4-FFF2-40B4-BE49-F238E27FC236}">
                <a16:creationId xmlns:a16="http://schemas.microsoft.com/office/drawing/2014/main" id="{E3F2A8A1-6EF5-31F8-F8AA-C93ADF97E51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1329" y="5832807"/>
            <a:ext cx="760021" cy="457199"/>
          </a:xfrm>
          <a:prstGeom prst="rect">
            <a:avLst/>
          </a:prstGeom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id="{92C5AF5C-51C6-9846-6232-DC40FB9E88E9}"/>
              </a:ext>
            </a:extLst>
          </p:cNvPr>
          <p:cNvSpPr txBox="1"/>
          <p:nvPr/>
        </p:nvSpPr>
        <p:spPr>
          <a:xfrm>
            <a:off x="358804" y="1309425"/>
            <a:ext cx="668252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6007E"/>
              </a:buClr>
              <a:buSzPct val="12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de-D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7. Klasse</a:t>
            </a:r>
          </a:p>
          <a:p>
            <a:pPr marL="557213" marR="0" lvl="1" indent="-214313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ECB01"/>
              </a:buClr>
              <a:buSzPct val="120000"/>
              <a:buFont typeface="Arial"/>
              <a:buChar char="•"/>
              <a:tabLst/>
              <a:defRPr/>
            </a:pPr>
            <a:r>
              <a:rPr kumimoji="0" lang="de-D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Ökosystem Stadt</a:t>
            </a:r>
          </a:p>
          <a:p>
            <a:pPr marL="557213" marR="0" lvl="1" indent="-214313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ECB01"/>
              </a:buClr>
              <a:buSzPct val="120000"/>
              <a:buFont typeface="Arial"/>
              <a:buChar char="•"/>
              <a:tabLst/>
              <a:defRPr/>
            </a:pPr>
            <a:r>
              <a:rPr kumimoji="0" lang="de-D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Atmosphäre / globale Erwärmung</a:t>
            </a:r>
          </a:p>
          <a:p>
            <a:pPr marL="557213" marR="0" lvl="1" indent="-214313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ECB01"/>
              </a:buClr>
              <a:buSzPct val="120000"/>
              <a:buFont typeface="Arial"/>
              <a:buChar char="•"/>
              <a:tabLst/>
              <a:defRPr/>
            </a:pPr>
            <a:endParaRPr kumimoji="0" lang="de-DE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6007E"/>
              </a:buClr>
              <a:buSzPct val="12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de-D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8. Klasse</a:t>
            </a:r>
          </a:p>
          <a:p>
            <a:pPr marL="557213" marR="0" lvl="1" indent="-214313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ECB01"/>
              </a:buClr>
              <a:buSzPct val="120000"/>
              <a:buFont typeface="Arial"/>
              <a:buChar char="•"/>
              <a:tabLst/>
              <a:defRPr/>
            </a:pPr>
            <a:r>
              <a:rPr kumimoji="0" lang="de-D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Energie, Erneuerbare Energie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0585245A-F3B9-71A5-63AF-0E9165A6FCCF}"/>
              </a:ext>
            </a:extLst>
          </p:cNvPr>
          <p:cNvSpPr txBox="1"/>
          <p:nvPr/>
        </p:nvSpPr>
        <p:spPr>
          <a:xfrm>
            <a:off x="3015323" y="417826"/>
            <a:ext cx="31600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400" b="1" i="0" u="none" strike="noStrike" kern="1200" cap="none" spc="0" normalizeH="0" baseline="0" noProof="0" dirty="0">
                <a:ln>
                  <a:noFill/>
                </a:ln>
                <a:solidFill>
                  <a:srgbClr val="E6007E"/>
                </a:solidFill>
                <a:effectLst/>
                <a:uLnTx/>
                <a:uFillTx/>
                <a:latin typeface="Open Sans Light" panose="020B0306030504020204"/>
                <a:ea typeface="+mn-ea"/>
                <a:cs typeface="+mn-cs"/>
              </a:rPr>
              <a:t>Ökologie und Umwelt</a:t>
            </a:r>
          </a:p>
        </p:txBody>
      </p:sp>
      <p:pic>
        <p:nvPicPr>
          <p:cNvPr id="8" name="Bild 4" descr="Logo_ERG_RGB_512px.jpg">
            <a:extLst>
              <a:ext uri="{FF2B5EF4-FFF2-40B4-BE49-F238E27FC236}">
                <a16:creationId xmlns:a16="http://schemas.microsoft.com/office/drawing/2014/main" id="{A0A1190B-7CFE-528A-34D1-2031D54702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3282" y="417826"/>
            <a:ext cx="1208169" cy="726789"/>
          </a:xfrm>
          <a:prstGeom prst="rect">
            <a:avLst/>
          </a:prstGeom>
        </p:spPr>
      </p:pic>
      <p:pic>
        <p:nvPicPr>
          <p:cNvPr id="5" name="Grafik 4" descr="Keine Fotobeschreibung verfügbar.">
            <a:extLst>
              <a:ext uri="{FF2B5EF4-FFF2-40B4-BE49-F238E27FC236}">
                <a16:creationId xmlns:a16="http://schemas.microsoft.com/office/drawing/2014/main" id="{F30C06E0-E255-BD33-8E44-65BBB1A95A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3909" y="3322731"/>
            <a:ext cx="3753394" cy="3117443"/>
          </a:xfrm>
          <a:prstGeom prst="rect">
            <a:avLst/>
          </a:prstGeom>
        </p:spPr>
      </p:pic>
      <p:pic>
        <p:nvPicPr>
          <p:cNvPr id="9" name="Grafik 8" descr="Keine Fotobeschreibung verfügbar.">
            <a:extLst>
              <a:ext uri="{FF2B5EF4-FFF2-40B4-BE49-F238E27FC236}">
                <a16:creationId xmlns:a16="http://schemas.microsoft.com/office/drawing/2014/main" id="{F48A9E87-7DAA-08DA-66F6-C2D4120C50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74116" y="1138471"/>
            <a:ext cx="2047223" cy="2047223"/>
          </a:xfrm>
          <a:prstGeom prst="rect">
            <a:avLst/>
          </a:prstGeom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id="{8F0FABDF-AF60-DF73-42AA-A8E171F6E68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42951" y="3322730"/>
            <a:ext cx="4156591" cy="3117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2671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br>
              <a:rPr lang="de-DE" altLang="de-DE" dirty="0"/>
            </a:br>
            <a:endParaRPr lang="de-DE" altLang="de-DE" sz="360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950976" y="1179576"/>
            <a:ext cx="7735824" cy="4946587"/>
          </a:xfrm>
        </p:spPr>
        <p:txBody>
          <a:bodyPr rtlCol="0">
            <a:normAutofit fontScale="92500" lnSpcReduction="10000"/>
          </a:bodyPr>
          <a:lstStyle/>
          <a:p>
            <a:pPr marL="0" indent="0" defTabSz="457207" eaLnBrk="1" fontAlgn="auto" hangingPunct="1"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r>
              <a:rPr lang="de-DE" sz="1800" dirty="0">
                <a:solidFill>
                  <a:srgbClr val="E6007E"/>
                </a:solidFill>
                <a:latin typeface="Open Sans Light" panose="020B0306030504020204"/>
              </a:rPr>
              <a:t>Schulautonomes Fach Internationale Entwicklung</a:t>
            </a:r>
          </a:p>
          <a:p>
            <a:pPr marL="342906" indent="-342906" defTabSz="457207" eaLnBrk="1" fontAlgn="auto" hangingPunct="1"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Tx/>
              <a:buChar char="-"/>
              <a:defRPr/>
            </a:pPr>
            <a:endParaRPr lang="de-DE" sz="2000" dirty="0">
              <a:latin typeface="Open Sans Light" panose="020B0306030504020204"/>
            </a:endParaRPr>
          </a:p>
          <a:p>
            <a:pPr marL="342906" indent="-342906" defTabSz="457207" eaLnBrk="1" fontAlgn="auto" hangingPunct="1"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Tx/>
              <a:buChar char="-"/>
              <a:defRPr/>
            </a:pPr>
            <a:r>
              <a:rPr lang="de-DE" sz="1700" dirty="0">
                <a:solidFill>
                  <a:srgbClr val="E6007E"/>
                </a:solidFill>
                <a:latin typeface="Open Sans Light" panose="020B0306030504020204"/>
              </a:rPr>
              <a:t>Ziele…</a:t>
            </a:r>
            <a:br>
              <a:rPr lang="de-DE" sz="1700" dirty="0">
                <a:solidFill>
                  <a:srgbClr val="E6007E"/>
                </a:solidFill>
                <a:latin typeface="Open Sans Light" panose="020B0306030504020204"/>
              </a:rPr>
            </a:br>
            <a:endParaRPr lang="de-DE" sz="1500" dirty="0">
              <a:solidFill>
                <a:srgbClr val="E6007E"/>
              </a:solidFill>
              <a:latin typeface="Open Sans Light" panose="020B0306030504020204"/>
            </a:endParaRPr>
          </a:p>
          <a:p>
            <a:pPr defTabSz="457207">
              <a:buClr>
                <a:srgbClr val="92D050"/>
              </a:buClr>
              <a:buFont typeface="Wingdings" panose="05000000000000000000" pitchFamily="2" charset="2"/>
              <a:buChar char="Ø"/>
              <a:defRPr/>
            </a:pPr>
            <a:r>
              <a:rPr lang="de-DE" sz="1500" dirty="0">
                <a:latin typeface="Open Sans Light" panose="020B0306030504020204"/>
              </a:rPr>
              <a:t>in globalen Zusammenhängen denken lernen</a:t>
            </a:r>
            <a:br>
              <a:rPr lang="de-DE" sz="1500" dirty="0">
                <a:latin typeface="Open Sans Light" panose="020B0306030504020204"/>
              </a:rPr>
            </a:br>
            <a:endParaRPr lang="de-DE" sz="1500" dirty="0">
              <a:latin typeface="Open Sans Light" panose="020B0306030504020204"/>
            </a:endParaRPr>
          </a:p>
          <a:p>
            <a:pPr defTabSz="457207">
              <a:buClr>
                <a:srgbClr val="92D050"/>
              </a:buClr>
              <a:buFont typeface="Wingdings" panose="05000000000000000000" pitchFamily="2" charset="2"/>
              <a:buChar char="Ø"/>
              <a:defRPr/>
            </a:pPr>
            <a:r>
              <a:rPr lang="de-DE" sz="1500" dirty="0">
                <a:latin typeface="Open Sans Light" panose="020B0306030504020204"/>
              </a:rPr>
              <a:t>Ungleichheit und Machtverhältnisse erkennen (global und in der eigenen Gesellschaft)</a:t>
            </a:r>
            <a:br>
              <a:rPr lang="de-DE" sz="1500" dirty="0">
                <a:latin typeface="Open Sans Light" panose="020B0306030504020204"/>
              </a:rPr>
            </a:br>
            <a:endParaRPr lang="de-DE" sz="1500" dirty="0">
              <a:latin typeface="Open Sans Light" panose="020B0306030504020204"/>
            </a:endParaRPr>
          </a:p>
          <a:p>
            <a:pPr defTabSz="457207">
              <a:buClr>
                <a:srgbClr val="92D050"/>
              </a:buClr>
              <a:buFont typeface="Wingdings" panose="05000000000000000000" pitchFamily="2" charset="2"/>
              <a:buChar char="Ø"/>
              <a:defRPr/>
            </a:pPr>
            <a:r>
              <a:rPr lang="de-DE" sz="1500" dirty="0">
                <a:latin typeface="Open Sans Light" panose="020B0306030504020204"/>
              </a:rPr>
              <a:t>Strategien entwickeln, um globale Probleme anzugehen</a:t>
            </a:r>
            <a:br>
              <a:rPr lang="de-DE" sz="1500" dirty="0">
                <a:latin typeface="Open Sans Light" panose="020B0306030504020204"/>
              </a:rPr>
            </a:br>
            <a:endParaRPr lang="de-DE" sz="1500" dirty="0">
              <a:latin typeface="Open Sans Light" panose="020B0306030504020204"/>
            </a:endParaRPr>
          </a:p>
          <a:p>
            <a:pPr defTabSz="457207">
              <a:buClr>
                <a:srgbClr val="92D050"/>
              </a:buClr>
              <a:buFont typeface="Wingdings" panose="05000000000000000000" pitchFamily="2" charset="2"/>
              <a:buChar char="Ø"/>
              <a:defRPr/>
            </a:pPr>
            <a:r>
              <a:rPr lang="de-DE" sz="1500" dirty="0">
                <a:latin typeface="Open Sans Light" panose="020B0306030504020204"/>
              </a:rPr>
              <a:t>sich mit aktuellen politischen, gesellschaftlichen und wirtschaftlichen Themen beschäftigen</a:t>
            </a:r>
          </a:p>
          <a:p>
            <a:pPr marL="342906" marR="0" lvl="0" indent="-342906" algn="l" defTabSz="45720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EECE1">
                  <a:lumMod val="40000"/>
                  <a:lumOff val="60000"/>
                </a:srgbClr>
              </a:buClr>
              <a:buSzTx/>
              <a:buFontTx/>
              <a:buChar char="-"/>
              <a:tabLst/>
              <a:defRPr/>
            </a:pPr>
            <a:br>
              <a:rPr kumimoji="0" lang="de-DE" sz="1700" i="0" u="none" strike="noStrike" kern="1200" cap="none" spc="0" normalizeH="0" baseline="0" noProof="0" dirty="0">
                <a:ln>
                  <a:noFill/>
                </a:ln>
                <a:solidFill>
                  <a:srgbClr val="E6007E"/>
                </a:solidFill>
                <a:effectLst/>
                <a:uLnTx/>
                <a:uFillTx/>
                <a:latin typeface="Open Sans Light" panose="020B0306030504020204"/>
                <a:ea typeface="+mn-ea"/>
                <a:cs typeface="+mn-cs"/>
              </a:rPr>
            </a:br>
            <a:r>
              <a:rPr kumimoji="0" lang="de-DE" sz="1700" i="0" u="none" strike="noStrike" kern="1200" cap="none" spc="0" normalizeH="0" baseline="0" noProof="0" dirty="0">
                <a:ln>
                  <a:noFill/>
                </a:ln>
                <a:solidFill>
                  <a:srgbClr val="E6007E"/>
                </a:solidFill>
                <a:effectLst/>
                <a:uLnTx/>
                <a:uFillTx/>
                <a:latin typeface="Open Sans Light" panose="020B0306030504020204"/>
                <a:ea typeface="+mn-ea"/>
                <a:cs typeface="+mn-cs"/>
              </a:rPr>
              <a:t>Wie?</a:t>
            </a:r>
            <a:br>
              <a:rPr kumimoji="0" lang="de-DE" sz="1700" i="0" u="none" strike="noStrike" kern="1200" cap="none" spc="0" normalizeH="0" baseline="0" noProof="0" dirty="0">
                <a:ln>
                  <a:noFill/>
                </a:ln>
                <a:solidFill>
                  <a:srgbClr val="E6007E"/>
                </a:solidFill>
                <a:effectLst/>
                <a:uLnTx/>
                <a:uFillTx/>
                <a:latin typeface="Open Sans Light" panose="020B0306030504020204"/>
                <a:ea typeface="+mn-ea"/>
                <a:cs typeface="+mn-cs"/>
              </a:rPr>
            </a:br>
            <a:endParaRPr kumimoji="0" lang="de-DE" sz="1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/>
              <a:ea typeface="+mn-ea"/>
              <a:cs typeface="+mn-cs"/>
            </a:endParaRPr>
          </a:p>
          <a:p>
            <a:pPr marL="342900" marR="0" lvl="0" indent="-342900" algn="l" defTabSz="45720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92D05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de-DE" sz="17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/>
                <a:ea typeface="+mn-ea"/>
                <a:cs typeface="+mn-cs"/>
              </a:rPr>
              <a:t>projektbezogen </a:t>
            </a:r>
            <a:r>
              <a:rPr kumimoji="0" lang="de-DE" sz="15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/>
                <a:ea typeface="+mn-ea"/>
                <a:cs typeface="+mn-cs"/>
              </a:rPr>
              <a:t>(Film produzieren, Ausstellungen konzipieren …)</a:t>
            </a:r>
          </a:p>
          <a:p>
            <a:pPr marL="0" marR="0" lvl="0" indent="0" algn="l" defTabSz="45720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92D050"/>
              </a:buClr>
              <a:buSzTx/>
              <a:buFont typeface="Arial"/>
              <a:buNone/>
              <a:tabLst/>
              <a:defRPr/>
            </a:pPr>
            <a:endParaRPr kumimoji="0" lang="de-DE" sz="17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/>
              <a:ea typeface="+mn-ea"/>
              <a:cs typeface="+mn-cs"/>
            </a:endParaRPr>
          </a:p>
          <a:p>
            <a:pPr marL="342900" marR="0" lvl="0" indent="-342900" algn="l" defTabSz="45720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92D05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de-DE" sz="17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/>
                <a:ea typeface="+mn-ea"/>
                <a:cs typeface="+mn-cs"/>
              </a:rPr>
              <a:t>interdisziplinär </a:t>
            </a:r>
            <a:r>
              <a:rPr kumimoji="0" lang="de-DE" sz="15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/>
                <a:ea typeface="+mn-ea"/>
                <a:cs typeface="+mn-cs"/>
              </a:rPr>
              <a:t>(Geschichte, Ökonomie, Soziologie, Geographie, Politikwissenschaft)</a:t>
            </a:r>
          </a:p>
          <a:p>
            <a:pPr marL="0" marR="0" lvl="0" indent="0" algn="l" defTabSz="45720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92D050"/>
              </a:buClr>
              <a:buSzTx/>
              <a:buFont typeface="Arial"/>
              <a:buNone/>
              <a:tabLst/>
              <a:defRPr/>
            </a:pPr>
            <a:endParaRPr kumimoji="0" lang="de-DE" sz="15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/>
              <a:ea typeface="+mn-ea"/>
              <a:cs typeface="+mn-cs"/>
            </a:endParaRPr>
          </a:p>
          <a:p>
            <a:pPr marL="342900" marR="0" lvl="0" indent="-342900" algn="l" defTabSz="45720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92D05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de-DE" sz="17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/>
                <a:ea typeface="+mn-ea"/>
                <a:cs typeface="+mn-cs"/>
              </a:rPr>
              <a:t>aktivierend </a:t>
            </a:r>
            <a:r>
              <a:rPr kumimoji="0" lang="de-DE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/>
                <a:ea typeface="+mn-ea"/>
                <a:cs typeface="+mn-cs"/>
              </a:rPr>
              <a:t>(Diskussionen, Rollenspiele, Exkursionen, Recherchen, Interviews ...)</a:t>
            </a:r>
          </a:p>
          <a:p>
            <a:pPr marL="0" indent="0" defTabSz="457207" eaLnBrk="1" fontAlgn="auto" hangingPunct="1"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None/>
              <a:defRPr/>
            </a:pPr>
            <a:endParaRPr lang="de-DE" dirty="0"/>
          </a:p>
        </p:txBody>
      </p:sp>
      <p:sp>
        <p:nvSpPr>
          <p:cNvPr id="4" name="Textfeld 3"/>
          <p:cNvSpPr txBox="1"/>
          <p:nvPr/>
        </p:nvSpPr>
        <p:spPr>
          <a:xfrm>
            <a:off x="1516155" y="516482"/>
            <a:ext cx="55098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solidFill>
                  <a:srgbClr val="E6007E"/>
                </a:solidFill>
                <a:latin typeface="Open Sans Light" panose="020B0306030504020204"/>
              </a:rPr>
              <a:t>Globale Entwicklung und Gesellschaft</a:t>
            </a:r>
          </a:p>
        </p:txBody>
      </p:sp>
      <p:pic>
        <p:nvPicPr>
          <p:cNvPr id="5" name="Bild 4" descr="Logo_ERG_RGB_512px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8544" y="302427"/>
            <a:ext cx="1479105" cy="889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46464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br>
              <a:rPr lang="de-DE" altLang="de-DE" dirty="0"/>
            </a:br>
            <a:endParaRPr lang="de-DE" altLang="de-DE" sz="360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417320" y="2805890"/>
            <a:ext cx="7554304" cy="3575304"/>
          </a:xfrm>
        </p:spPr>
        <p:txBody>
          <a:bodyPr rtlCol="0">
            <a:normAutofit lnSpcReduction="10000"/>
          </a:bodyPr>
          <a:lstStyle/>
          <a:p>
            <a:pPr marL="342906" indent="-342906" defTabSz="457207" eaLnBrk="1" fontAlgn="auto" hangingPunct="1"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Tx/>
              <a:buChar char="-"/>
              <a:defRPr/>
            </a:pPr>
            <a:endParaRPr lang="de-DE" sz="2000" dirty="0">
              <a:latin typeface="Open Sans Light" panose="020B0306030504020204"/>
            </a:endParaRPr>
          </a:p>
          <a:p>
            <a:pPr marL="342906" indent="-342906" defTabSz="457207" eaLnBrk="1" fontAlgn="auto" hangingPunct="1"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Tx/>
              <a:buChar char="-"/>
              <a:defRPr/>
            </a:pPr>
            <a:endParaRPr lang="de-DE" sz="2000" dirty="0">
              <a:latin typeface="Open Sans Light" panose="020B0306030504020204"/>
            </a:endParaRPr>
          </a:p>
          <a:p>
            <a:pPr>
              <a:buClr>
                <a:srgbClr val="AECB01"/>
              </a:buClr>
            </a:pPr>
            <a:r>
              <a:rPr lang="de-DE" altLang="de-DE" sz="1400" dirty="0">
                <a:latin typeface="Open Sans Light" panose="020B0306030504020204"/>
              </a:rPr>
              <a:t>Zentrale Konzepte (z.B. Entwicklung, Nachhaltigkeit, Armut, Peripherie ...)</a:t>
            </a:r>
          </a:p>
          <a:p>
            <a:pPr marL="0" indent="0">
              <a:buClr>
                <a:srgbClr val="AECB01"/>
              </a:buClr>
              <a:buNone/>
            </a:pPr>
            <a:endParaRPr lang="de-DE" altLang="de-DE" sz="1400" dirty="0">
              <a:latin typeface="Open Sans Light" panose="020B0306030504020204"/>
            </a:endParaRPr>
          </a:p>
          <a:p>
            <a:pPr>
              <a:buClr>
                <a:srgbClr val="AECB01"/>
              </a:buClr>
            </a:pPr>
            <a:r>
              <a:rPr lang="de-DE" altLang="de-DE" sz="1400" dirty="0">
                <a:latin typeface="Open Sans Light" panose="020B0306030504020204"/>
              </a:rPr>
              <a:t>Globalisierung</a:t>
            </a:r>
          </a:p>
          <a:p>
            <a:pPr marL="0" indent="0">
              <a:buClr>
                <a:srgbClr val="AECB01"/>
              </a:buClr>
              <a:buNone/>
            </a:pPr>
            <a:endParaRPr lang="de-DE" altLang="de-DE" sz="1400" dirty="0">
              <a:latin typeface="Open Sans Light" panose="020B0306030504020204"/>
            </a:endParaRPr>
          </a:p>
          <a:p>
            <a:pPr>
              <a:buClr>
                <a:srgbClr val="AECB01"/>
              </a:buClr>
            </a:pPr>
            <a:r>
              <a:rPr lang="de-DE" altLang="de-DE" sz="1400" dirty="0">
                <a:latin typeface="Open Sans Light" panose="020B0306030504020204"/>
              </a:rPr>
              <a:t>Marginalisierung und Ungleichheit</a:t>
            </a:r>
          </a:p>
          <a:p>
            <a:pPr marL="0" indent="0">
              <a:buClr>
                <a:srgbClr val="AECB01"/>
              </a:buClr>
              <a:buNone/>
            </a:pPr>
            <a:endParaRPr lang="de-DE" altLang="de-DE" sz="1400" dirty="0">
              <a:latin typeface="Open Sans Light" panose="020B0306030504020204"/>
            </a:endParaRPr>
          </a:p>
          <a:p>
            <a:pPr>
              <a:buClr>
                <a:srgbClr val="AECB01"/>
              </a:buClr>
            </a:pPr>
            <a:r>
              <a:rPr lang="de-DE" altLang="de-DE" sz="1400" dirty="0">
                <a:latin typeface="Open Sans Light" panose="020B0306030504020204"/>
              </a:rPr>
              <a:t>Geschichte der Nord-Süd-Beziehungen</a:t>
            </a:r>
          </a:p>
          <a:p>
            <a:pPr marL="0" indent="0">
              <a:buClr>
                <a:srgbClr val="AECB01"/>
              </a:buClr>
              <a:buNone/>
            </a:pPr>
            <a:endParaRPr lang="de-DE" altLang="de-DE" sz="1400" dirty="0">
              <a:latin typeface="Open Sans Light" panose="020B0306030504020204"/>
            </a:endParaRPr>
          </a:p>
          <a:p>
            <a:pPr>
              <a:buClr>
                <a:srgbClr val="AECB01"/>
              </a:buClr>
            </a:pPr>
            <a:r>
              <a:rPr lang="de-DE" altLang="de-DE" sz="1400" dirty="0">
                <a:latin typeface="Open Sans Light" panose="020B0306030504020204"/>
              </a:rPr>
              <a:t>Akteure (NGOs, UNO, transnationale Konzerne …)</a:t>
            </a:r>
          </a:p>
          <a:p>
            <a:pPr marL="0" indent="0">
              <a:buClr>
                <a:srgbClr val="AECB01"/>
              </a:buClr>
              <a:buNone/>
            </a:pPr>
            <a:endParaRPr lang="de-DE" altLang="de-DE" sz="1400" dirty="0">
              <a:latin typeface="Open Sans Light" panose="020B0306030504020204"/>
            </a:endParaRPr>
          </a:p>
          <a:p>
            <a:pPr>
              <a:buClr>
                <a:srgbClr val="AECB01"/>
              </a:buClr>
            </a:pPr>
            <a:r>
              <a:rPr lang="de-DE" altLang="de-DE" sz="1400" dirty="0">
                <a:latin typeface="Open Sans Light" panose="020B0306030504020204"/>
              </a:rPr>
              <a:t>Strategien (Entwicklungszusammenarbeit, Fair Trade, internationale Abkommen …)</a:t>
            </a:r>
          </a:p>
          <a:p>
            <a:pPr marL="0" indent="0" defTabSz="457207" eaLnBrk="1" fontAlgn="auto" hangingPunct="1">
              <a:spcAft>
                <a:spcPts val="0"/>
              </a:spcAft>
              <a:buClr>
                <a:srgbClr val="AECB01"/>
              </a:buClr>
              <a:buFont typeface="Wingdings 3" charset="2"/>
              <a:buNone/>
              <a:defRPr/>
            </a:pPr>
            <a:endParaRPr lang="de-DE" dirty="0">
              <a:latin typeface="Open Sans Light" panose="020B0306030504020204"/>
            </a:endParaRPr>
          </a:p>
        </p:txBody>
      </p:sp>
      <p:pic>
        <p:nvPicPr>
          <p:cNvPr id="5" name="Bild 4" descr="Logo_ERG_RGB_512px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7695" y="295857"/>
            <a:ext cx="1479105" cy="889774"/>
          </a:xfrm>
          <a:prstGeom prst="rect">
            <a:avLst/>
          </a:prstGeom>
        </p:spPr>
      </p:pic>
      <p:pic>
        <p:nvPicPr>
          <p:cNvPr id="2" name="Grafik 1">
            <a:extLst>
              <a:ext uri="{FF2B5EF4-FFF2-40B4-BE49-F238E27FC236}">
                <a16:creationId xmlns:a16="http://schemas.microsoft.com/office/drawing/2014/main" id="{EBFE033A-A787-AE26-CF50-668F49768D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7025" y="349861"/>
            <a:ext cx="4788095" cy="2909222"/>
          </a:xfrm>
          <a:prstGeom prst="rect">
            <a:avLst/>
          </a:prstGeom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id="{EBDDCB51-907B-26F6-8D60-D2F304137803}"/>
              </a:ext>
            </a:extLst>
          </p:cNvPr>
          <p:cNvSpPr txBox="1"/>
          <p:nvPr/>
        </p:nvSpPr>
        <p:spPr>
          <a:xfrm>
            <a:off x="1354450" y="476806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457207" eaLnBrk="1" fontAlgn="auto" hangingPunct="1"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de-DE" sz="1800" dirty="0">
                <a:solidFill>
                  <a:srgbClr val="E6007E"/>
                </a:solidFill>
                <a:latin typeface="Open Sans Light" panose="020B0306030504020204"/>
              </a:rPr>
              <a:t>Lehrstoff</a:t>
            </a:r>
          </a:p>
        </p:txBody>
      </p:sp>
    </p:spTree>
    <p:extLst>
      <p:ext uri="{BB962C8B-B14F-4D97-AF65-F5344CB8AC3E}">
        <p14:creationId xmlns:p14="http://schemas.microsoft.com/office/powerpoint/2010/main" val="5469474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3"/>
          <p:cNvSpPr/>
          <p:nvPr/>
        </p:nvSpPr>
        <p:spPr>
          <a:xfrm flipV="1">
            <a:off x="0" y="6037971"/>
            <a:ext cx="9144000" cy="889000"/>
          </a:xfrm>
          <a:prstGeom prst="rect">
            <a:avLst/>
          </a:prstGeom>
          <a:solidFill>
            <a:schemeClr val="bg1">
              <a:lumMod val="85000"/>
            </a:schemeClr>
          </a:solidFill>
          <a:ln w="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" name="Textfeld 4"/>
          <p:cNvSpPr txBox="1"/>
          <p:nvPr/>
        </p:nvSpPr>
        <p:spPr>
          <a:xfrm>
            <a:off x="239775" y="6251638"/>
            <a:ext cx="47261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b="1" i="1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k</a:t>
            </a:r>
            <a:r>
              <a:rPr lang="de-AT" sz="2000" b="1" i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langvoll</a:t>
            </a:r>
            <a:r>
              <a:rPr lang="de-AT" sz="2000" b="1" i="1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– nachhaltig – weltoffen</a:t>
            </a:r>
            <a:endParaRPr lang="de-DE" sz="2000" b="1" i="1" dirty="0">
              <a:solidFill>
                <a:schemeClr val="tx1">
                  <a:lumMod val="75000"/>
                  <a:lumOff val="25000"/>
                </a:schemeClr>
              </a:solidFill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8" name="Bild 4" descr="Logo_ERG_RGB_512px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5228" y="2230245"/>
            <a:ext cx="3576114" cy="2151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409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900</Words>
  <Application>Microsoft Office PowerPoint</Application>
  <PresentationFormat>Bildschirmpräsentation (4:3)</PresentationFormat>
  <Paragraphs>188</Paragraphs>
  <Slides>15</Slides>
  <Notes>3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8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15</vt:i4>
      </vt:variant>
    </vt:vector>
  </HeadingPairs>
  <TitlesOfParts>
    <vt:vector size="24" baseType="lpstr">
      <vt:lpstr>Arial</vt:lpstr>
      <vt:lpstr>Calibri</vt:lpstr>
      <vt:lpstr>Constantia</vt:lpstr>
      <vt:lpstr>Courier New</vt:lpstr>
      <vt:lpstr>Open Sans Light</vt:lpstr>
      <vt:lpstr>Verdana</vt:lpstr>
      <vt:lpstr>Wingdings</vt:lpstr>
      <vt:lpstr>Wingdings 3</vt:lpstr>
      <vt:lpstr>Office-Design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 </vt:lpstr>
      <vt:lpstr> 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René Andritsch</dc:creator>
  <cp:lastModifiedBy>Floortje Felgenhauer-Max</cp:lastModifiedBy>
  <cp:revision>226</cp:revision>
  <dcterms:created xsi:type="dcterms:W3CDTF">2016-08-15T11:23:27Z</dcterms:created>
  <dcterms:modified xsi:type="dcterms:W3CDTF">2026-10-16T06:25:47Z</dcterms:modified>
</cp:coreProperties>
</file>