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0" r:id="rId2"/>
    <p:sldId id="300" r:id="rId3"/>
    <p:sldId id="310" r:id="rId4"/>
    <p:sldId id="307" r:id="rId5"/>
    <p:sldId id="311" r:id="rId6"/>
    <p:sldId id="301" r:id="rId7"/>
    <p:sldId id="316" r:id="rId8"/>
    <p:sldId id="304" r:id="rId9"/>
    <p:sldId id="296" r:id="rId10"/>
    <p:sldId id="321" r:id="rId11"/>
    <p:sldId id="294" r:id="rId12"/>
    <p:sldId id="322" r:id="rId13"/>
    <p:sldId id="323" r:id="rId14"/>
    <p:sldId id="324" r:id="rId15"/>
    <p:sldId id="320" r:id="rId16"/>
    <p:sldId id="295" r:id="rId17"/>
    <p:sldId id="292" r:id="rId18"/>
  </p:sldIdLst>
  <p:sldSz cx="9144000" cy="6858000" type="screen4x3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7E"/>
    <a:srgbClr val="AECB01"/>
    <a:srgbClr val="00CC00"/>
    <a:srgbClr val="FDC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1" autoAdjust="0"/>
    <p:restoredTop sz="94690" autoAdjust="0"/>
  </p:normalViewPr>
  <p:slideViewPr>
    <p:cSldViewPr snapToGrid="0" snapToObjects="1">
      <p:cViewPr varScale="1">
        <p:scale>
          <a:sx n="105" d="100"/>
          <a:sy n="105" d="100"/>
        </p:scale>
        <p:origin x="17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D8067-D804-4765-9E53-19F11608E2A8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74286-76E2-4B2A-A18E-73D42A014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92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B7654-6D56-4063-959E-A7848444EE41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EA922-AFAC-4AF9-A324-C605A814C8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52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5001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8308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8345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22405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5024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113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3002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3893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175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5001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EA922-AFAC-4AF9-A324-C605A814C866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6204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87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27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29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1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84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5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85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82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356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072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812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23F15-42D0-0747-9AFB-69C922DCEE93}" type="datetimeFigureOut">
              <a:rPr lang="de-DE" smtClean="0"/>
              <a:t>12.09.2025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24CA8-100E-8745-88AD-CDC4EFFD9A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36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lisabeth.freudenthaler-brandtner@diakonie.at" TargetMode="External"/><Relationship Id="rId5" Type="http://schemas.openxmlformats.org/officeDocument/2006/relationships/hyperlink" Target="mailto:floortje.felgenhauer-max@erg-donaustadt.at" TargetMode="External"/><Relationship Id="rId4" Type="http://schemas.openxmlformats.org/officeDocument/2006/relationships/hyperlink" Target="C://Users/Alina/Google%20Drive/ERG_Donaustadt/marketing_&#246;a/ERG_brief_fax_pp_vorlagen/ERG_briefpapier_vorlage_wasserzeichen.doc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www.abc.berufsbildendeschulen.a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chule.at/schulfuehrer" TargetMode="External"/><Relationship Id="rId5" Type="http://schemas.openxmlformats.org/officeDocument/2006/relationships/hyperlink" Target="https://www.jobeinsteiger.at/" TargetMode="External"/><Relationship Id="rId4" Type="http://schemas.openxmlformats.org/officeDocument/2006/relationships/hyperlink" Target="http://www.ams.at/lehrstellen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lisabeth.krejci@diakonie.at" TargetMode="External"/><Relationship Id="rId5" Type="http://schemas.openxmlformats.org/officeDocument/2006/relationships/hyperlink" Target="mailto:elisabeth.freudenthaler-brandtner@erg-donaustadt.at" TargetMode="External"/><Relationship Id="rId4" Type="http://schemas.openxmlformats.org/officeDocument/2006/relationships/hyperlink" Target="mailto:lisa.lampl@erg-donaustadt.a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C://Users/Alina/Google%20Drive/ERG_Donaustadt/marketing_&#246;a/ERG_brief_fax_pp_vorlagen/ERG_briefpapier_vorlage_wasserzeichen.docx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C://Users/Alina/Google%20Drive/ERG_Donaustadt/marketing_&#246;a/ERG_brief_fax_pp_vorlagen/ERG_briefpapier_vorlage_wasserzeichen.doc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te.wko.at/biwi/schnuppern/schnuppern.html" TargetMode="External"/><Relationship Id="rId4" Type="http://schemas.openxmlformats.org/officeDocument/2006/relationships/hyperlink" Target="C://Users/Alina/Google%20Drive/ERG_Donaustadt/marketing_&#246;a/ERG_brief_fax_pp_vorlagen/ERG_briefpapier_vorlage_wasserzeichen.doc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C://Users/Alina/Google%20Drive/ERG_Donaustadt/marketing_&#246;a/ERG_brief_fax_pp_vorlagen/ERG_briefpapier_vorlage_wasserzeichen.doc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2000" y="612000"/>
            <a:ext cx="75805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Berufsorientierung Bildungsberatung Berufspraktische Tage </a:t>
            </a:r>
          </a:p>
          <a:p>
            <a:pPr algn="ctr"/>
            <a:endParaRPr lang="de-DE" sz="28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de-DE" sz="28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12. 9. 2025</a:t>
            </a: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657" y="3614544"/>
            <a:ext cx="3778685" cy="227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3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51705" y="662311"/>
            <a:ext cx="748269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Bildungsberatung</a:t>
            </a:r>
          </a:p>
          <a:p>
            <a:r>
              <a:rPr lang="de-DE" sz="2400" b="1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 err="1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Floortje</a:t>
            </a: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Felgenhauer-Max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floortje.felgenhauer-max@erg-donaustadt.at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Beratungsgespräche nach Vereinbarung (Mi, 13:00 bis 13:50 Uhr)</a:t>
            </a: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Elisabeth Freudenthaler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6"/>
              </a:rPr>
              <a:t>elisabeth.freudenthaler-brandtner@erg-donaustadt.at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Beratungsgespräche nach Vereinbarung (Mi, 12.10 bis 13.00 Uhr)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Unterstützung und Beratung bei Bildungswegentscheidungen: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Schulzweige, Schulwechsel/Schultypen, Eintrittsvoraussetzungen, Lehren, Semester im Ausland, Vorbereitung auf Studienwahl etc.</a:t>
            </a: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27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172523" y="559206"/>
            <a:ext cx="718374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Wahlmöglichkeiten 14+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Oberstufe ERGD 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AHS/BHS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BMS, Fachschulen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Übergangsklassen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PTS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Tag der Wiener Schulen Mittwoch, 8. Oktober 2025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Tag der Lehre XXL, Lehrberufsmesse, 8. und 9. Oktober 2025, Wiener Marxhalle</a:t>
            </a:r>
          </a:p>
        </p:txBody>
      </p:sp>
    </p:spTree>
    <p:extLst>
      <p:ext uri="{BB962C8B-B14F-4D97-AF65-F5344CB8AC3E}">
        <p14:creationId xmlns:p14="http://schemas.microsoft.com/office/powerpoint/2010/main" val="1080654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52400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074764" y="309833"/>
            <a:ext cx="676113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Lehrstellensuche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BIZ 1220, </a:t>
            </a:r>
            <a:r>
              <a:rPr lang="de-AT" dirty="0">
                <a:latin typeface="Constantia" panose="02030602050306030303" pitchFamily="18" charset="0"/>
                <a:cs typeface="Arial" panose="020B0604020202020204" pitchFamily="34" charset="0"/>
              </a:rPr>
              <a:t>Tel: (01) 878 71-29299</a:t>
            </a:r>
          </a:p>
          <a:p>
            <a:pPr>
              <a:buClr>
                <a:srgbClr val="009900"/>
              </a:buClr>
              <a:buSzPct val="120000"/>
            </a:pPr>
            <a:endParaRPr lang="de-AT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AT" dirty="0">
                <a:latin typeface="Constantia" panose="02030602050306030303" pitchFamily="18" charset="0"/>
                <a:cs typeface="Arial" panose="020B0604020202020204" pitchFamily="34" charset="0"/>
              </a:rPr>
              <a:t>Lehrstellensuche früh beginnen</a:t>
            </a:r>
          </a:p>
          <a:p>
            <a:pPr>
              <a:buClr>
                <a:srgbClr val="009900"/>
              </a:buClr>
              <a:buSzPct val="120000"/>
            </a:pPr>
            <a:endParaRPr lang="de-AT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AT" dirty="0">
                <a:latin typeface="Constantia" panose="02030602050306030303" pitchFamily="18" charset="0"/>
                <a:cs typeface="Arial" panose="020B0604020202020204" pitchFamily="34" charset="0"/>
              </a:rPr>
              <a:t>Lehrstellenbörsen: </a:t>
            </a:r>
            <a:r>
              <a:rPr lang="de-AT" dirty="0">
                <a:latin typeface="Constantia" panose="02030602050306030303" pitchFamily="18" charset="0"/>
                <a:cs typeface="Arial" panose="020B0604020202020204" pitchFamily="34" charset="0"/>
                <a:hlinkClick r:id="rId4"/>
              </a:rPr>
              <a:t>http://www.ams.at/lehrstellen/</a:t>
            </a:r>
            <a:r>
              <a:rPr lang="de-AT" dirty="0">
                <a:latin typeface="Constantia" panose="02030602050306030303" pitchFamily="18" charset="0"/>
                <a:cs typeface="Arial" panose="020B0604020202020204" pitchFamily="34" charset="0"/>
              </a:rPr>
              <a:t>, </a:t>
            </a:r>
            <a:r>
              <a:rPr lang="de-AT" dirty="0">
                <a:latin typeface="Constantia" panose="02030602050306030303" pitchFamily="18" charset="0"/>
                <a:cs typeface="Arial" panose="020B0604020202020204" pitchFamily="34" charset="0"/>
                <a:hlinkClick r:id="rId5"/>
              </a:rPr>
              <a:t>https://www.jobeinsteiger.at</a:t>
            </a:r>
            <a:endParaRPr lang="de-AT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AT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AT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Schulen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  <a:hlinkClick r:id="rId6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6"/>
              </a:rPr>
              <a:t>https://www.schule.at/schulfuehrer</a:t>
            </a:r>
            <a:endParaRPr lang="de-DE" u="sng" dirty="0">
              <a:latin typeface="Constantia" panose="02030602050306030303" pitchFamily="18" charset="0"/>
            </a:endParaRPr>
          </a:p>
          <a:p>
            <a:r>
              <a:rPr lang="de-AT" u="sng" dirty="0">
                <a:latin typeface="Constantia" panose="02030602050306030303" pitchFamily="18" charset="0"/>
                <a:hlinkClick r:id="rId7"/>
              </a:rPr>
              <a:t>https://www.abc.berufsbildendeschulen.at/</a:t>
            </a:r>
            <a:endParaRPr lang="de-AT" u="sng" dirty="0">
              <a:latin typeface="Constantia" panose="02030602050306030303" pitchFamily="18" charset="0"/>
            </a:endParaRPr>
          </a:p>
          <a:p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oder jeweilige Schulwebsite</a:t>
            </a:r>
          </a:p>
          <a:p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408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762512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689" y="-126324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97780" y="306935"/>
            <a:ext cx="728239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Berufsorientierung</a:t>
            </a:r>
          </a:p>
          <a:p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Koordination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Lisa </a:t>
            </a:r>
            <a:r>
              <a:rPr lang="de-DE" b="1" dirty="0" err="1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Lampl</a:t>
            </a: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4"/>
              </a:rPr>
              <a:t>lisa.lampl@erg-donaustadt.at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Elisabeth Freudenthaler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	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elisabeth.freudenthaler-brandtner@erg-donaustadt.at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unterstützt von </a:t>
            </a: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Elisabeth </a:t>
            </a:r>
            <a:r>
              <a:rPr lang="de-DE" b="1" dirty="0" err="1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Krejci</a:t>
            </a: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für Integrationsklassen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6"/>
              </a:rPr>
              <a:t>elisabeth.krejci@erg-donaustadt.at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b="1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Schwerpunkt des BO-Unterrichts in Lerncoaching/KB 3. und 4. Klasse 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und fächerintegrativer Unterricht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52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678156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109729" y="420187"/>
            <a:ext cx="75805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Berufsorientierung in der 3. Klasse</a:t>
            </a:r>
          </a:p>
          <a:p>
            <a:r>
              <a:rPr lang="de-DE" sz="2400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L14 (12-15.11.2025)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bewusst werden von Stärken, Schwächen, Interessen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Arbeit mit AK Mappe „Schritt für Schritt zum Wunschberuf“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Interessenstests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Berufe recherchieren und kennenlernen</a:t>
            </a:r>
          </a:p>
          <a:p>
            <a:pPr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Orientierung im österreichischen Bildungssystem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859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678156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109729" y="420187"/>
            <a:ext cx="758058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2400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Berufsorientierung in der 4. Klasse</a:t>
            </a:r>
          </a:p>
          <a:p>
            <a:r>
              <a:rPr lang="de-DE" sz="2400" b="1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  <a:hlinkClick r:id="rId4" action="ppaction://program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Vor- und Nachbereitung der BPT 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Arbeit mit AK Mappe „Schritt für Schritt zum Wunschberuf“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Schulwahl 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Lebenslauf und Bewerbungsschreiben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Workshop im BIZ (Bewerbungsgespräch)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 err="1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Talentecheck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(optional)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50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678156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52846" y="578191"/>
            <a:ext cx="7889734" cy="824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Vorbereitung der Berufspraktischen Tage</a:t>
            </a:r>
          </a:p>
          <a:p>
            <a:endParaRPr lang="de-DE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Geplante Schulveranstaltung Berufspraktische Tage 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3. Schulwoche der 4. Klasse, Mo. 21. bis Fr. 25. September 2026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Suche einer Stelle für die Berufspraktischen Tage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Kontaktaufnahme mit dem Betrieb/der Organisation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Wenn Sie selber Stellen anbieten können, bitte bekanntgeben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Individuelle Berufspraktische Tage/ Individuelle Berufsorientierung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  <a:hlinkClick r:id="rId5"/>
              </a:rPr>
              <a:t>https://site.wko.at/biwi/schnuppern/schnuppern.html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996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899" y="61976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68160" y="300770"/>
            <a:ext cx="758058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Art der Tätigkeit, rechtlicher Rahmen</a:t>
            </a:r>
          </a:p>
          <a:p>
            <a:pPr>
              <a:buClr>
                <a:srgbClr val="009900"/>
              </a:buClr>
              <a:buSzPct val="120000"/>
            </a:pPr>
            <a:endParaRPr lang="de-DE" sz="2000" b="1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Wo: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Wien </a:t>
            </a:r>
          </a:p>
          <a:p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Zeitlicher Rahmen: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in der Zeit zwischen 8.00 und 18.00 Uhr ca. 5-6 Stunden</a:t>
            </a:r>
          </a:p>
          <a:p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Schnuppern: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Jugendliche arbeiten nicht und sind nicht in die betrieblichen Abläufe integriert, sondern schnuppern, beobachten und dürfen nach Absprache mit ihrer Ansprechperson im Unternehmen auch Material und Arbeitsmittel ausprobieren. </a:t>
            </a:r>
          </a:p>
          <a:p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Kinder- und Jugendbeschäftigung: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ungefährliche Vorgänge, die den Jugendlichen in keiner Weise schaden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99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678156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096000"/>
            <a:ext cx="1013361" cy="6096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52846" y="578191"/>
            <a:ext cx="7889734" cy="852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Geltungsbereich BIWI Haftpflichtversicherung</a:t>
            </a:r>
          </a:p>
          <a:p>
            <a:endParaRPr lang="de-DE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Open Sans Light" panose="020B0306030504020204" pitchFamily="34" charset="0"/>
                <a:hlinkClick r:id="rId4" action="ppaction://program"/>
              </a:rPr>
              <a:t> </a:t>
            </a: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für Schnuppertage in Betrieben in Wien 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„nur in besonderen Ausnahmefällen und nach Rücksprache mit der Bildungsdirektion auch in Betrieben in Niederösterreich“ </a:t>
            </a:r>
            <a:r>
              <a:rPr lang="de-DE" sz="1400" i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(bewilligt wurden im letzten Jahr nur Einzelfälle, wenn es für Berufe in Wien keine anderen Arbeitgeber gab und auch nur für Betriebe im unmittelbaren Umkreis)</a:t>
            </a:r>
          </a:p>
          <a:p>
            <a:pPr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keine </a:t>
            </a:r>
            <a:r>
              <a:rPr lang="de-DE" dirty="0" err="1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Biwi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Haftpflichtversicherung ist möglich in Schulen (z.B. AHS, ORG, BMHS), schulähnlichen Einrichtungen (z.B. Musikschulen), Maßnahmen zur Unterstützung Jugendlicher beim Übertritt in die Berufsausbildung (z.B. Produktionsschulen, </a:t>
            </a:r>
            <a:r>
              <a:rPr lang="de-DE" dirty="0" err="1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AusbildungsFit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), Tagesstrukturen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endParaRPr lang="de-DE" sz="2000" dirty="0"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3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6199465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68160" y="300770"/>
            <a:ext cx="816624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Unterlagen</a:t>
            </a:r>
            <a:r>
              <a:rPr lang="de-DE" b="1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 marL="1714500" lvl="3" indent="-34290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Einverständniserklärung </a:t>
            </a:r>
          </a:p>
          <a:p>
            <a:pPr lvl="3"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714500" lvl="3" indent="-34290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Information für Betriebe, Brief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mit allen relevanten Infos zu 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Versicherung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Ansprechpersonen ERGD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Zeitpunkt</a:t>
            </a:r>
          </a:p>
          <a:p>
            <a:pPr marL="2571750" lvl="5" indent="-285750">
              <a:buClr>
                <a:srgbClr val="FFC000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Tätigkeitsbereiche</a:t>
            </a:r>
          </a:p>
          <a:p>
            <a:pPr lvl="5"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714500" lvl="3" indent="-34290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b="1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Bestätigung des Betriebes 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 Vollständige und lesbare Daten wegen der Versicherung </a:t>
            </a:r>
          </a:p>
          <a:p>
            <a:pPr lvl="3">
              <a:buClr>
                <a:srgbClr val="009900"/>
              </a:buClr>
              <a:buSzPct val="120000"/>
            </a:pPr>
            <a:endParaRPr lang="de-DE" b="1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lvl="3">
              <a:buClr>
                <a:srgbClr val="009900"/>
              </a:buClr>
              <a:buSzPct val="120000"/>
            </a:pPr>
            <a:r>
              <a:rPr lang="de-DE" b="1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Name Schüler/in, Firmendaten, Arbeitszeit, Ansprechperson     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 mit Telefonnummer </a:t>
            </a:r>
          </a:p>
          <a:p>
            <a:pPr lvl="3">
              <a:buClr>
                <a:srgbClr val="009900"/>
              </a:buClr>
              <a:buSzPct val="120000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 Wenn mehrere Stellen möglich sind oder Stellen auch für das   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 nächste Schuljahr angeboten werden, Aufnahme in den   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     Stellenpool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0685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C806CDA-764E-B0D0-D062-90F82CA4EF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355" t="22890" r="17097" b="6825"/>
          <a:stretch>
            <a:fillRect/>
          </a:stretch>
        </p:blipFill>
        <p:spPr>
          <a:xfrm>
            <a:off x="442452" y="698033"/>
            <a:ext cx="8587774" cy="495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81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AAAC87A-47E4-A711-3A97-8C4B92B967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71" t="17153" r="19033" b="11988"/>
          <a:stretch>
            <a:fillRect/>
          </a:stretch>
        </p:blipFill>
        <p:spPr>
          <a:xfrm>
            <a:off x="0" y="442451"/>
            <a:ext cx="8346037" cy="495545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B69A693-E65F-A06D-229A-5A8C9DA0EE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32" t="66496" r="15968" b="11702"/>
          <a:stretch>
            <a:fillRect/>
          </a:stretch>
        </p:blipFill>
        <p:spPr>
          <a:xfrm>
            <a:off x="154464" y="5279920"/>
            <a:ext cx="8076690" cy="129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82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C249BC8-0BE0-574B-F1E3-C9B6DDB73B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10" t="16292" r="15322" b="5964"/>
          <a:stretch>
            <a:fillRect/>
          </a:stretch>
        </p:blipFill>
        <p:spPr>
          <a:xfrm>
            <a:off x="128490" y="766915"/>
            <a:ext cx="9015510" cy="555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24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25E0A6E-9BD9-D12D-AE14-24CD17EA5E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226" t="30036" r="29678" b="16292"/>
          <a:stretch>
            <a:fillRect/>
          </a:stretch>
        </p:blipFill>
        <p:spPr>
          <a:xfrm>
            <a:off x="272424" y="929148"/>
            <a:ext cx="8275112" cy="47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45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176734"/>
            <a:ext cx="9144000" cy="596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Bild 4" descr="Logo_ERG_RGB_512p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126" y="6197600"/>
            <a:ext cx="1013361" cy="6096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8000" y="533400"/>
            <a:ext cx="7834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3600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36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de-DE" sz="2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39776" y="6410015"/>
            <a:ext cx="3405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1400" i="1" dirty="0" err="1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1400" i="1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1400" i="1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37829" y="91380"/>
            <a:ext cx="758058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00"/>
              </a:buClr>
              <a:buSzPct val="120000"/>
            </a:pPr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sz="20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buClr>
                <a:srgbClr val="009900"/>
              </a:buClr>
              <a:buSzPct val="120000"/>
            </a:pPr>
            <a:r>
              <a:rPr lang="de-DE" sz="2000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Ablauf</a:t>
            </a:r>
            <a:endParaRPr lang="de-DE" sz="2000" dirty="0">
              <a:latin typeface="Constantia" panose="020306020503060303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Unterzeichnung Einverständniserklärung </a:t>
            </a:r>
            <a:r>
              <a:rPr lang="de-DE" b="1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bis zu den Herbstferien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an KB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		</a:t>
            </a:r>
            <a:endParaRPr lang="de-DE" b="1" dirty="0">
              <a:solidFill>
                <a:srgbClr val="E6007E"/>
              </a:solidFill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Stellensuche: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Interesse, mögliche Betriebe/Organisationen, 	Erreichbarkeit, Kontaktaufnahme, Vorstellen 	Schüler/in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Wenn zusätzliche Praktikumsstellen akquiriert werden, 	bitte Info an die Schule (Stellenpool)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Vereinbarung mit dem Betrieb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</a:t>
            </a:r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Information für Betriebe </a:t>
            </a: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und </a:t>
            </a:r>
            <a:r>
              <a:rPr lang="de-DE" dirty="0">
                <a:solidFill>
                  <a:srgbClr val="00B050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Bestätigung Betrieb</a:t>
            </a: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endParaRPr lang="de-DE" dirty="0">
              <a:latin typeface="Constantia" panose="02030602050306030303" pitchFamily="18" charset="0"/>
              <a:ea typeface="Open Sans Light" panose="020B0306030504020204" pitchFamily="34" charset="0"/>
              <a:cs typeface="Arial" panose="020B0604020202020204" pitchFamily="34" charset="0"/>
            </a:endParaRPr>
          </a:p>
          <a:p>
            <a:pPr marL="1657350" lvl="3" indent="-285750">
              <a:buClr>
                <a:srgbClr val="009900"/>
              </a:buClr>
              <a:buSzPct val="120000"/>
              <a:buFont typeface="Courier New" panose="02070309020205020404" pitchFamily="49" charset="0"/>
              <a:buChar char="o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Abgabe Bestätigung Betrieb </a:t>
            </a:r>
          </a:p>
          <a:p>
            <a:pPr lvl="3">
              <a:buClr>
                <a:srgbClr val="009900"/>
              </a:buClr>
              <a:buSzPct val="120000"/>
            </a:pPr>
            <a:r>
              <a:rPr lang="de-DE" dirty="0"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	bis </a:t>
            </a:r>
            <a:r>
              <a:rPr lang="de-DE" b="1" dirty="0">
                <a:solidFill>
                  <a:srgbClr val="E6007E"/>
                </a:solidFill>
                <a:latin typeface="Constantia" panose="02030602050306030303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spätestens Freitag, 22. Mai an KB</a:t>
            </a:r>
          </a:p>
          <a:p>
            <a:pPr marL="285750" indent="-285750">
              <a:buClr>
                <a:srgbClr val="009900"/>
              </a:buClr>
              <a:buSzPct val="120000"/>
              <a:buFont typeface="Arial"/>
              <a:buChar char="•"/>
            </a:pPr>
            <a:endParaRPr lang="de-DE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317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 flipV="1">
            <a:off x="0" y="6037971"/>
            <a:ext cx="9144000" cy="8890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9775" y="6251638"/>
            <a:ext cx="472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</a:t>
            </a:r>
            <a:r>
              <a:rPr lang="de-A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langvoll</a:t>
            </a:r>
            <a:r>
              <a:rPr lang="de-A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nachhaltig – weltoffen</a:t>
            </a:r>
            <a:endParaRPr lang="de-DE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Bild 4" descr="Logo_ERG_RGB_512p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28" y="2230245"/>
            <a:ext cx="3576114" cy="215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0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785</Words>
  <Application>Microsoft Office PowerPoint</Application>
  <PresentationFormat>Bildschirmpräsentation (4:3)</PresentationFormat>
  <Paragraphs>224</Paragraphs>
  <Slides>17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Calibri</vt:lpstr>
      <vt:lpstr>Constantia</vt:lpstr>
      <vt:lpstr>Courier New</vt:lpstr>
      <vt:lpstr>Open Sans Light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René Andritsch</dc:creator>
  <cp:lastModifiedBy>Elisabeth Freudenthaler Brandtner</cp:lastModifiedBy>
  <cp:revision>186</cp:revision>
  <cp:lastPrinted>2023-09-15T12:03:36Z</cp:lastPrinted>
  <dcterms:created xsi:type="dcterms:W3CDTF">2016-08-15T11:23:27Z</dcterms:created>
  <dcterms:modified xsi:type="dcterms:W3CDTF">2025-09-12T09:45:49Z</dcterms:modified>
</cp:coreProperties>
</file>