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0" r:id="rId2"/>
    <p:sldId id="311" r:id="rId3"/>
    <p:sldId id="300" r:id="rId4"/>
    <p:sldId id="310" r:id="rId5"/>
    <p:sldId id="301" r:id="rId6"/>
    <p:sldId id="316" r:id="rId7"/>
    <p:sldId id="307" r:id="rId8"/>
    <p:sldId id="304" r:id="rId9"/>
    <p:sldId id="296" r:id="rId10"/>
    <p:sldId id="321" r:id="rId11"/>
    <p:sldId id="294" r:id="rId12"/>
    <p:sldId id="313" r:id="rId13"/>
    <p:sldId id="319" r:id="rId14"/>
    <p:sldId id="314" r:id="rId15"/>
    <p:sldId id="312" r:id="rId16"/>
    <p:sldId id="320" r:id="rId17"/>
    <p:sldId id="295" r:id="rId18"/>
    <p:sldId id="292" r:id="rId19"/>
  </p:sldIdLst>
  <p:sldSz cx="9144000" cy="6858000" type="screen4x3"/>
  <p:notesSz cx="6797675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7E"/>
    <a:srgbClr val="AECB01"/>
    <a:srgbClr val="00CC00"/>
    <a:srgbClr val="FDC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1" autoAdjust="0"/>
    <p:restoredTop sz="94690" autoAdjust="0"/>
  </p:normalViewPr>
  <p:slideViewPr>
    <p:cSldViewPr snapToGrid="0" snapToObjects="1">
      <p:cViewPr varScale="1">
        <p:scale>
          <a:sx n="110" d="100"/>
          <a:sy n="110" d="100"/>
        </p:scale>
        <p:origin x="1596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D8067-D804-4765-9E53-19F11608E2A8}" type="datetimeFigureOut">
              <a:rPr lang="de-DE" smtClean="0"/>
              <a:t>17.09.2024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74286-76E2-4B2A-A18E-73D42A0142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929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B7654-6D56-4063-959E-A7848444EE41}" type="datetimeFigureOut">
              <a:rPr lang="de-AT" smtClean="0"/>
              <a:t>17.09.2024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EA922-AFAC-4AF9-A324-C605A814C8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52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22405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5001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8308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5024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1139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98345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3002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03893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175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5001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16204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17.09.2024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2876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17.09.2024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273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17.09.2024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929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17.09.2024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91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17.09.2024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7842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17.09.2024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53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17.09.2024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485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17.09.2024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082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17.09.2024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3560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17.09.2024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072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17.09.2024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812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23F15-42D0-0747-9AFB-69C922DCEE93}" type="datetimeFigureOut">
              <a:rPr lang="de-DE" smtClean="0"/>
              <a:t>17.09.2024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5368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lisabeth.krejci@diakonie.at" TargetMode="External"/><Relationship Id="rId5" Type="http://schemas.openxmlformats.org/officeDocument/2006/relationships/hyperlink" Target="mailto:elisabeth.freudenthaler-brandtner@erg-donaustadt.at" TargetMode="External"/><Relationship Id="rId4" Type="http://schemas.openxmlformats.org/officeDocument/2006/relationships/hyperlink" Target="mailto:lisa.lampl@erg-donaustadt.a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lisabeth.freudenthaler-brandtner@diakonie.at" TargetMode="External"/><Relationship Id="rId5" Type="http://schemas.openxmlformats.org/officeDocument/2006/relationships/hyperlink" Target="mailto:floortje.felgenhauer-max@erg-donaustadt.at" TargetMode="External"/><Relationship Id="rId4" Type="http://schemas.openxmlformats.org/officeDocument/2006/relationships/hyperlink" Target="C://Users/Alina/Google%20Drive/ERG_Donaustadt/marketing_&#246;a/ERG_brief_fax_pp_vorlagen/ERG_briefpapier_vorlage_wasserzeichen.doc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C://Users/Alina/Google%20Drive/ERG_Donaustadt/marketing_&#246;a/ERG_brief_fax_pp_vorlagen/ERG_briefpapier_vorlage_wasserzeichen.doc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C://Users/Alina/Google%20Drive/ERG_Donaustadt/marketing_&#246;a/ERG_brief_fax_pp_vorlagen/ERG_briefpapier_vorlage_wasserzeichen.docx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bc.berufsbildendeschulen.at/" TargetMode="External"/><Relationship Id="rId5" Type="http://schemas.openxmlformats.org/officeDocument/2006/relationships/hyperlink" Target="https://www.schule.at/schulfuehrer" TargetMode="External"/><Relationship Id="rId4" Type="http://schemas.openxmlformats.org/officeDocument/2006/relationships/hyperlink" Target="http://www.ams.at/lehrstellen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ite.wko.at/biwi/schnuppern/schnuppern.html" TargetMode="External"/><Relationship Id="rId4" Type="http://schemas.openxmlformats.org/officeDocument/2006/relationships/hyperlink" Target="C://Users/Alina/Google%20Drive/ERG_Donaustadt/marketing_&#246;a/ERG_brief_fax_pp_vorlagen/ERG_briefpapier_vorlage_wasserzeichen.docx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C://Users/Alina/Google%20Drive/ERG_Donaustadt/marketing_&#246;a/ERG_brief_fax_pp_vorlagen/ERG_briefpapier_vorlage_wasserzeichen.docx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12000" y="612000"/>
            <a:ext cx="75805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Berufsorientierung Bildungsberatung Berufspraktische Tage </a:t>
            </a:r>
          </a:p>
          <a:p>
            <a:pPr algn="ctr"/>
            <a:endParaRPr lang="de-DE" sz="28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de-DE" sz="28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13. 9. 2024</a:t>
            </a: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657" y="3614544"/>
            <a:ext cx="3778685" cy="227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3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762512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797780" y="306935"/>
            <a:ext cx="728239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2400" dirty="0" smtClean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Berufsorientierung</a:t>
            </a:r>
          </a:p>
          <a:p>
            <a:endParaRPr lang="de-DE" b="1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Koordination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Lisa </a:t>
            </a:r>
            <a:r>
              <a:rPr lang="de-DE" b="1" dirty="0" err="1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Lampl</a:t>
            </a: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  <a:hlinkClick r:id="rId4"/>
              </a:rPr>
              <a:t>lisa.lampl@erg-donaustadt.at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009900"/>
              </a:buClr>
              <a:buSzPct val="120000"/>
            </a:pPr>
            <a:endParaRPr lang="de-DE" b="1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Elisabeth Freudenthaler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	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elisabeth.freudenthaler-brandtner@erg-donaustadt.at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unterstützt von </a:t>
            </a:r>
          </a:p>
          <a:p>
            <a:pPr>
              <a:buClr>
                <a:srgbClr val="009900"/>
              </a:buClr>
              <a:buSzPct val="120000"/>
            </a:pPr>
            <a:endParaRPr lang="de-DE" b="1" dirty="0" smtClean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Elisabeth </a:t>
            </a:r>
            <a:r>
              <a:rPr lang="de-DE" b="1" dirty="0" err="1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Krejci</a:t>
            </a: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für Integrationsklassen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  <a:hlinkClick r:id="rId6"/>
              </a:rPr>
              <a:t>elisabeth.krejci@erg-donaustadt.at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b="1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b="1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Schwerpunkt des BO-Unterrichts in Lerncoaching/KB 3. und 4. Klasse 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und fächerintegrativer Unterricht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522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762512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051705" y="662311"/>
            <a:ext cx="748269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2400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</a:rPr>
              <a:t>Bildungsberatung</a:t>
            </a:r>
          </a:p>
          <a:p>
            <a:r>
              <a:rPr lang="de-DE" sz="2400" b="1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 err="1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Floortje</a:t>
            </a: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Felgenhauer-Max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floortje.felgenhauer-max@erg-donaustadt.at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Beratungsgespräche nach Vereinbarung (Mi, 13:00 bis 13:50 Uhr)</a:t>
            </a:r>
          </a:p>
          <a:p>
            <a:pPr>
              <a:buClr>
                <a:srgbClr val="009900"/>
              </a:buClr>
              <a:buSzPct val="120000"/>
            </a:pPr>
            <a:endParaRPr lang="de-DE" b="1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Elisabeth Freudenthaler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	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  <a:hlinkClick r:id="rId6"/>
              </a:rPr>
              <a:t>elisabeth.freudenthaler-brandtner@erg-donaustadt.at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Beratungsgespräche nach Vereinbarung (Mi, 12.10 bis 13.00 Uhr)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Unterstützung und Beratung bei Bildungswegentscheidungen:</a:t>
            </a: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Schulzweige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, Schulwechsel/Schultypen, Eintrittsvoraussetzungen, Lehren, Semester im Ausland, Vorbereitung auf Studienwahl etc.</a:t>
            </a:r>
          </a:p>
          <a:p>
            <a:pPr>
              <a:buClr>
                <a:srgbClr val="009900"/>
              </a:buClr>
              <a:buSzPct val="120000"/>
            </a:pPr>
            <a:endParaRPr lang="de-DE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27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762512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172523" y="559206"/>
            <a:ext cx="7183746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Wahlmöglichkeiten 14+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Oberstufe ERGD 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AHS/BHS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BMS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Übergangsklassen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PTS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Tag der Wiener Schulen Mittwoch, 9. Oktober 2024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Tag der Lehre XXL, Lehrberufsmesse, 16. 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und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17. Oktober 2024, Wiener Marxhalle</a:t>
            </a:r>
          </a:p>
        </p:txBody>
      </p:sp>
    </p:spTree>
    <p:extLst>
      <p:ext uri="{BB962C8B-B14F-4D97-AF65-F5344CB8AC3E}">
        <p14:creationId xmlns:p14="http://schemas.microsoft.com/office/powerpoint/2010/main" val="1080654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678156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109729" y="420187"/>
            <a:ext cx="758058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2400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Berufsorientierung in der 3. Klasse</a:t>
            </a:r>
          </a:p>
          <a:p>
            <a:r>
              <a:rPr lang="de-DE" sz="2400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L14 (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20-23.11.2024)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bewusst werden von Stärken, Schwächen, Interessen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Arbeit mit AK Mappe 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„Schritt für Schritt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zum Wunschberuf“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Interessenstests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Berufe recherchieren und kennenlernen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Orientierung im österreichischen Bildungssystem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859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678156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109729" y="420187"/>
            <a:ext cx="758058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2400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Berufsorientierung in der 4. Klasse</a:t>
            </a:r>
          </a:p>
          <a:p>
            <a:r>
              <a:rPr lang="de-DE" sz="2400" b="1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Vor- und Nachbereitung der BPT 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Arbeit mit AK Mappe „Schritt für Schritt zum Wunschberuf“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Schulwahl (Plan A / B)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Lebenslauf und Bewerbungsschreiben erarbeiten/überarbeiten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Workshop im BIZ (Bewerbungsgespräch)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 err="1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Talentecheck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(optional)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507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52400"/>
            <a:ext cx="9144000" cy="5762512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074764" y="309833"/>
            <a:ext cx="676113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Lehrstellensuche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BIZ 1220, </a:t>
            </a:r>
            <a:r>
              <a:rPr lang="de-AT" dirty="0">
                <a:latin typeface="Constantia" panose="02030602050306030303" pitchFamily="18" charset="0"/>
                <a:cs typeface="Arial" panose="020B0604020202020204" pitchFamily="34" charset="0"/>
              </a:rPr>
              <a:t>Tel: (01) 878 71-29299</a:t>
            </a:r>
          </a:p>
          <a:p>
            <a:pPr>
              <a:buClr>
                <a:srgbClr val="009900"/>
              </a:buClr>
              <a:buSzPct val="120000"/>
            </a:pPr>
            <a:endParaRPr lang="de-AT" dirty="0" smtClean="0"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AT" dirty="0" smtClean="0">
                <a:latin typeface="Constantia" panose="02030602050306030303" pitchFamily="18" charset="0"/>
                <a:cs typeface="Arial" panose="020B0604020202020204" pitchFamily="34" charset="0"/>
              </a:rPr>
              <a:t>Lehrstellensuche früh beginnen</a:t>
            </a:r>
            <a:endParaRPr lang="de-AT" dirty="0"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AT" dirty="0" smtClean="0"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AT" dirty="0" smtClean="0">
                <a:latin typeface="Constantia" panose="02030602050306030303" pitchFamily="18" charset="0"/>
                <a:cs typeface="Arial" panose="020B0604020202020204" pitchFamily="34" charset="0"/>
              </a:rPr>
              <a:t>Lehrstellenbörse</a:t>
            </a:r>
            <a:r>
              <a:rPr lang="de-AT" dirty="0">
                <a:latin typeface="Constantia" panose="02030602050306030303" pitchFamily="18" charset="0"/>
                <a:cs typeface="Arial" panose="020B0604020202020204" pitchFamily="34" charset="0"/>
              </a:rPr>
              <a:t>: </a:t>
            </a:r>
            <a:r>
              <a:rPr lang="de-AT" dirty="0">
                <a:latin typeface="Constantia" panose="02030602050306030303" pitchFamily="18" charset="0"/>
                <a:cs typeface="Arial" panose="020B0604020202020204" pitchFamily="34" charset="0"/>
                <a:hlinkClick r:id="rId4"/>
              </a:rPr>
              <a:t>http://www.ams.at/lehrstellen/</a:t>
            </a:r>
            <a:endParaRPr lang="de-AT" dirty="0"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AT" dirty="0" smtClean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AT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AT" sz="2000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Schulen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  <a:hlinkClick r:id="rId5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https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://www.schule.at/schulfuehrer</a:t>
            </a:r>
            <a:endParaRPr lang="de-DE" u="sng" dirty="0">
              <a:latin typeface="Constantia" panose="02030602050306030303" pitchFamily="18" charset="0"/>
            </a:endParaRPr>
          </a:p>
          <a:p>
            <a:r>
              <a:rPr lang="de-AT" u="sng" dirty="0">
                <a:latin typeface="Constantia" panose="02030602050306030303" pitchFamily="18" charset="0"/>
                <a:hlinkClick r:id="rId6"/>
              </a:rPr>
              <a:t>https://www.abc.berufsbildendeschulen.at/</a:t>
            </a:r>
            <a:endParaRPr lang="de-AT" u="sng" dirty="0">
              <a:latin typeface="Constantia" panose="02030602050306030303" pitchFamily="18" charset="0"/>
            </a:endParaRPr>
          </a:p>
          <a:p>
            <a:endParaRPr lang="de-DE" dirty="0" smtClean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oder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jeweilige Schulwebsite</a:t>
            </a:r>
          </a:p>
          <a:p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408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678156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52846" y="578191"/>
            <a:ext cx="7889734" cy="8248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Vorbereitung der Berufspraktischen </a:t>
            </a:r>
            <a:r>
              <a:rPr lang="de-DE" dirty="0" smtClean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Tage</a:t>
            </a:r>
          </a:p>
          <a:p>
            <a:endParaRPr lang="de-DE" dirty="0">
              <a:solidFill>
                <a:srgbClr val="E6007E"/>
              </a:solidFill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g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eplante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Schulveranstaltung Berufspraktische Tage 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3. Schulwoche der 4. Klasse, Mo. 15. bis Fr. 19. September 2025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Suche einer Stelle für die Berufspraktischen Tage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Kontaktaufnahme mit dem Betrieb/der Organisation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w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enn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Sie selber Stellen anbieten können, bitte bekanntgeben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Individuelle Berufspraktische 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Tage/ Individuelle Berufsorientierung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https://site.wko.at/biwi/schnuppern/schnuppern.html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996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899" y="61976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08000" y="533400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68160" y="300770"/>
            <a:ext cx="75805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Art der Tätigkeit, rechtlicher Rahmen</a:t>
            </a:r>
          </a:p>
          <a:p>
            <a:pPr>
              <a:buClr>
                <a:srgbClr val="009900"/>
              </a:buClr>
              <a:buSzPct val="120000"/>
            </a:pPr>
            <a:endParaRPr lang="de-DE" sz="2000" b="1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rgbClr val="00B050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Wo: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Wien (und Niederösterreich), im Zweifelsfall absprechen</a:t>
            </a:r>
          </a:p>
          <a:p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rgbClr val="00B050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Zeitlicher Rahmen: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zwischen 8.00 und 18.00 Uhr ca. 5-6 Stunden</a:t>
            </a:r>
          </a:p>
          <a:p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rgbClr val="00B050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Schnuppern: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Jugendliche arbeiten nicht und sind nicht in die betrieblichen Abläufe integriert, sondern schnuppern, beobachten und dürfen nach Absprache mit ihrer Ansprechperson im Unternehmen auch Material und Arbeitsmittel ausprobieren. </a:t>
            </a:r>
          </a:p>
          <a:p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rgbClr val="00B050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Kinder- und Jugendbeschäftigung: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ungefährliche Vorgänge, die den Jugendlichen in keiner Weise schaden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995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678156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52846" y="578191"/>
            <a:ext cx="7889734" cy="769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Geltungsbereich BIWI Haftpflichtversicherung</a:t>
            </a:r>
          </a:p>
          <a:p>
            <a:endParaRPr lang="de-DE" dirty="0">
              <a:solidFill>
                <a:srgbClr val="E6007E"/>
              </a:solidFill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f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ür Schnuppertage in Betrieben in Wien 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„in besonderen Ausnahmefällen und nach Rücksprache mit der Bildungsdirektion auch in Betrieben in Niederösterreich“ 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k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eine </a:t>
            </a:r>
            <a:r>
              <a:rPr lang="de-DE" dirty="0" err="1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Biwi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Haftpflichtversicherung ist möglich in Schulen (z.B. AHS, ORG, BMHS), schulähnlichen Einrichtungen (z.B. Musikschulen), Maßnahmen zur Unterstützung Jugendlicher beim Übertritt in die Berufsausbildung (z.B. Produktionsschulen, </a:t>
            </a:r>
            <a:r>
              <a:rPr lang="de-DE" dirty="0" err="1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AusbildungsFit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), Tagesstrukturen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73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199465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08000" y="533400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68160" y="300770"/>
            <a:ext cx="816624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Unterlagen</a:t>
            </a:r>
            <a:r>
              <a:rPr lang="de-DE" b="1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  <a:p>
            <a:pPr marL="1714500" lvl="3" indent="-34290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Einverständniserklärung </a:t>
            </a:r>
          </a:p>
          <a:p>
            <a:pPr lvl="3"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1714500" lvl="3" indent="-34290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Information für Betriebe, Brief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  </a:t>
            </a:r>
            <a:r>
              <a:rPr lang="de-DE" b="1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mit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allen relevanten Infos zu </a:t>
            </a:r>
          </a:p>
          <a:p>
            <a:pPr marL="2571750" lvl="5" indent="-285750">
              <a:buClr>
                <a:srgbClr val="FFC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Versicherung</a:t>
            </a:r>
          </a:p>
          <a:p>
            <a:pPr marL="2571750" lvl="5" indent="-285750">
              <a:buClr>
                <a:srgbClr val="FFC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Ansprechpersonen ERGD</a:t>
            </a:r>
          </a:p>
          <a:p>
            <a:pPr marL="2571750" lvl="5" indent="-285750">
              <a:buClr>
                <a:srgbClr val="FFC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Zeitpunkt</a:t>
            </a:r>
          </a:p>
          <a:p>
            <a:pPr marL="2571750" lvl="5" indent="-285750">
              <a:buClr>
                <a:srgbClr val="FFC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Tätigkeitsbereiche</a:t>
            </a:r>
          </a:p>
          <a:p>
            <a:pPr lvl="5"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1714500" lvl="3" indent="-34290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Bestätigung des Betriebes 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 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Vollständige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und lesbare Daten wegen der Versicherung </a:t>
            </a:r>
          </a:p>
          <a:p>
            <a:pPr lvl="3">
              <a:buClr>
                <a:srgbClr val="009900"/>
              </a:buClr>
              <a:buSzPct val="120000"/>
            </a:pPr>
            <a:endParaRPr lang="de-DE" b="1" dirty="0">
              <a:solidFill>
                <a:srgbClr val="E6007E"/>
              </a:solidFill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lvl="3">
              <a:buClr>
                <a:srgbClr val="009900"/>
              </a:buClr>
              <a:buSzPct val="120000"/>
            </a:pPr>
            <a:r>
              <a:rPr lang="de-DE" b="1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r>
              <a:rPr lang="de-DE" b="1" dirty="0" smtClean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  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Name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Schüler/in, Firmendaten, Arbeitszeit, Ansprechperson 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 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  mit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Telefonnummer </a:t>
            </a:r>
          </a:p>
          <a:p>
            <a:pPr lvl="3"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  Wenn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mehrere Stellen möglich sind oder Stellen auch für 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das   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  nächste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Schuljahr angeboten werden, Aufnahme in den 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  Stellenpool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0685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="" xmlns:a16="http://schemas.microsoft.com/office/drawing/2014/main" id="{89F8472F-5866-2A7B-894E-A1F8C5F61D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29" t="16291" r="18548" b="5391"/>
          <a:stretch/>
        </p:blipFill>
        <p:spPr>
          <a:xfrm>
            <a:off x="512142" y="870919"/>
            <a:ext cx="8159910" cy="550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18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812702D1-7BB2-2FF7-E40F-292E1C48BD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064" t="16005" r="19838" b="5964"/>
          <a:stretch/>
        </p:blipFill>
        <p:spPr>
          <a:xfrm>
            <a:off x="988142" y="560439"/>
            <a:ext cx="7736611" cy="546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380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Screenshot, Dokument, Quittung enthält.&#10;&#10;Automatisch generierte Beschreibung">
            <a:extLst>
              <a:ext uri="{FF2B5EF4-FFF2-40B4-BE49-F238E27FC236}">
                <a16:creationId xmlns="" xmlns:a16="http://schemas.microsoft.com/office/drawing/2014/main" id="{C74D6D37-E164-D443-A768-B89F9F086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699" y="514349"/>
            <a:ext cx="6091659" cy="638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368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="" xmlns:a16="http://schemas.microsoft.com/office/drawing/2014/main" id="{3A0FADFE-F29D-BB05-B8F2-CEE6550650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387" t="16579" r="18548" b="5678"/>
          <a:stretch/>
        </p:blipFill>
        <p:spPr>
          <a:xfrm>
            <a:off x="398206" y="590653"/>
            <a:ext cx="8134960" cy="563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655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125E0A6E-9BD9-D12D-AE14-24CD17EA5E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226" t="28628" r="29678" b="16292"/>
          <a:stretch/>
        </p:blipFill>
        <p:spPr>
          <a:xfrm>
            <a:off x="781664" y="811160"/>
            <a:ext cx="7765872" cy="461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45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126" y="61976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08000" y="533400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37829" y="91380"/>
            <a:ext cx="758058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9900"/>
              </a:buClr>
              <a:buSzPct val="120000"/>
            </a:pPr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Ablauf</a:t>
            </a:r>
            <a:endParaRPr lang="de-DE" sz="2000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657350" lvl="3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Unterzeichnung Einverständniserklärung </a:t>
            </a:r>
            <a:r>
              <a:rPr lang="de-DE" b="1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zeitnah an KB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	die Frist wird vom KB bekannt gegeben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  <a:endParaRPr lang="de-DE" b="1" dirty="0">
              <a:solidFill>
                <a:srgbClr val="E6007E"/>
              </a:solidFill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1657350" lvl="3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Stellensuche: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Interesse, mögliche Betriebe/Organisationen, 	Erreichbarkeit, Kontaktaufnahme, Vorstellen 	Schüler/in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Wenn zusätzliche Praktikumsstellen akquiriert werden, 	bitte Info an die Schule (Stellenpool)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  <a:p>
            <a:pPr marL="1657350" lvl="3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Vereinbarung mit dem Betrieb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  <a:r>
              <a:rPr lang="de-DE" dirty="0">
                <a:solidFill>
                  <a:srgbClr val="00B050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Information für Betriebe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und </a:t>
            </a:r>
            <a:r>
              <a:rPr lang="de-DE" dirty="0">
                <a:solidFill>
                  <a:srgbClr val="00B050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Bestätigung Betrieb</a:t>
            </a:r>
          </a:p>
          <a:p>
            <a:pPr marL="1657350" lvl="3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1657350" lvl="3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Abgabe Bestätigung Betrieb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bis </a:t>
            </a:r>
            <a:r>
              <a:rPr lang="de-DE" b="1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spätestens Freitag, 16. Mai an KB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317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228" y="2230245"/>
            <a:ext cx="3576114" cy="215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0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457</Words>
  <Application>Microsoft Office PowerPoint</Application>
  <PresentationFormat>Bildschirmpräsentation (4:3)</PresentationFormat>
  <Paragraphs>224</Paragraphs>
  <Slides>18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Courier New</vt:lpstr>
      <vt:lpstr>Open Sans Light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René Andritsch</dc:creator>
  <cp:lastModifiedBy>Elisabeth Freudenthaler Brandtner</cp:lastModifiedBy>
  <cp:revision>181</cp:revision>
  <cp:lastPrinted>2023-09-15T12:03:36Z</cp:lastPrinted>
  <dcterms:created xsi:type="dcterms:W3CDTF">2016-08-15T11:23:27Z</dcterms:created>
  <dcterms:modified xsi:type="dcterms:W3CDTF">2024-09-17T12:14:44Z</dcterms:modified>
</cp:coreProperties>
</file>