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0" r:id="rId2"/>
    <p:sldId id="333" r:id="rId3"/>
    <p:sldId id="318" r:id="rId4"/>
    <p:sldId id="332" r:id="rId5"/>
    <p:sldId id="335" r:id="rId6"/>
    <p:sldId id="322" r:id="rId7"/>
    <p:sldId id="334" r:id="rId8"/>
    <p:sldId id="323" r:id="rId9"/>
    <p:sldId id="336" r:id="rId10"/>
    <p:sldId id="319" r:id="rId11"/>
    <p:sldId id="337" r:id="rId12"/>
    <p:sldId id="324" r:id="rId13"/>
    <p:sldId id="331" r:id="rId14"/>
    <p:sldId id="325" r:id="rId15"/>
    <p:sldId id="330" r:id="rId16"/>
    <p:sldId id="307" r:id="rId17"/>
    <p:sldId id="317" r:id="rId18"/>
    <p:sldId id="292" r:id="rId19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7E"/>
    <a:srgbClr val="AECB01"/>
    <a:srgbClr val="4D4D4D"/>
    <a:srgbClr val="00CC00"/>
    <a:srgbClr val="FD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B7654-6D56-4063-959E-A7848444EE41}" type="datetimeFigureOut">
              <a:rPr lang="de-AT" smtClean="0"/>
              <a:t>19.09.2023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EA922-AFAC-4AF9-A324-C605A814C8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2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HX34ZB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qqqq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LgcAAKMHAACkIgAAPhwAABAAAAAmAAAACAAAAAEAAAAAAAAA"/>
              </a:ext>
            </a:extLst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izenplatzhalter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HX34Z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qqqq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wQAAGMdAACjJQAAbjUAABAAAAAmAAAACAAAAAEAAAAAAAAA"/>
              </a:ext>
            </a:extLst>
          </p:cNvSpPr>
          <p:nvPr>
            <p:ph type="body" idx="1"/>
          </p:nvPr>
        </p:nvSpPr>
        <p:spPr>
          <a:xfrm>
            <a:off x="680085" y="4777105"/>
            <a:ext cx="5438140" cy="3908425"/>
          </a:xfrm>
        </p:spPr>
        <p:txBody>
          <a:bodyPr/>
          <a:lstStyle/>
          <a:p>
            <a:pPr>
              <a:defRPr lang="de-DE"/>
            </a:pPr>
            <a:endParaRPr lang="de-AT" cap="none"/>
          </a:p>
        </p:txBody>
      </p:sp>
      <p:sp>
        <p:nvSpPr>
          <p:cNvPr id="4" name="Foliennummernplatzhalter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HX34Z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T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BcAAAA6AADPKQAAET0AABAAAAAmAAAACAAAAAEAAAAAAAAA"/>
              </a:ext>
            </a:extLst>
          </p:cNvSpPr>
          <p:nvPr>
            <p:ph type="sldNum" sz="quarter" idx="10"/>
          </p:nvPr>
        </p:nvSpPr>
        <p:spPr>
          <a:xfrm>
            <a:off x="3850640" y="9428480"/>
            <a:ext cx="2945765" cy="498475"/>
          </a:xfrm>
        </p:spPr>
        <p:txBody>
          <a:bodyPr/>
          <a:lstStyle/>
          <a:p>
            <a:pPr>
              <a:defRPr lang="de-DE"/>
            </a:pPr>
            <a:fld id="{0202D9D7-99EF-572F-A1BA-6F7A97F4573A}" type="slidenum">
              <a:rPr lang="de-AT" cap="none"/>
              <a:t>2</a:t>
            </a:fld>
            <a:endParaRPr lang="de-AT" cap="none"/>
          </a:p>
        </p:txBody>
      </p:sp>
    </p:spTree>
    <p:extLst>
      <p:ext uri="{BB962C8B-B14F-4D97-AF65-F5344CB8AC3E}">
        <p14:creationId xmlns:p14="http://schemas.microsoft.com/office/powerpoint/2010/main" val="3996256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2477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8145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1754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87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7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9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1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84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5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85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82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356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072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12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23F15-42D0-0747-9AFB-69C922DCEE93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36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hule.at/schulfuehrer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ms.at/lehrstellen/" TargetMode="Externa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bildungsberatung@bildung-wien.gv.at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ildung-wien.gv.at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03331" y="464551"/>
            <a:ext cx="758058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Herzlich willkommen zum Elternabend</a:t>
            </a:r>
            <a:endParaRPr lang="de-DE" sz="4000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endParaRPr lang="de-DE" sz="32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28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</a:t>
            </a:r>
            <a:r>
              <a:rPr lang="de-DE" sz="2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September 2023</a:t>
            </a:r>
          </a:p>
          <a:p>
            <a:pPr algn="ctr"/>
            <a:endParaRPr lang="de-DE" sz="32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28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Information </a:t>
            </a:r>
            <a:r>
              <a:rPr lang="de-DE" sz="2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der Bildungsberatung am </a:t>
            </a:r>
            <a:r>
              <a:rPr lang="de-DE" sz="28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ERGD</a:t>
            </a:r>
            <a:endParaRPr lang="de-DE" sz="28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endParaRPr lang="de-DE" sz="4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endParaRPr lang="de-DE" sz="28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840" y="3936667"/>
            <a:ext cx="3035563" cy="18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3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HX34ZBMAAAAlAAAAZAAAAA0AAAAAkAAAAEgAAACQAAAASAAAAAAAAAABAAAAAAAAAAEAAABQAAAAAAAAAAAA4D8AAAAAAADgPwAAAAAAAOA/AAAAAAAA4D8AAAAAAADgPwAAAAAAAOA/AAAAAAAA4D8AAAAAAADgPwAAAAAAAOA/AAAAAAAA4D8CAAAAjAAAAAEAAAAAAAAA2NjYAKbC/wAAAAAAAAAAAAAAAAAAAAAAAAAAAAAAAAAAAAAAZAAAAAEAAABAAAAAAAAAAJz///9aAAAAAAAAAAAAAAAAAAAAAAAAAAAAAAAAAAAAAAAAAAAAAAAAAAAAAAAAAAAAAAAAAAAAAAAAAAAAAAAAAAAAAAAAAAAAAAAAAAAAFAAAADwAAAAAAAAAAAAAAEl9vAA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KbC/wAAAAAAAAAAAAAAAAAAAAAAAAAAAAAAAAAAAAAAAAAAAEl9vAB/f38A7uzhA8zMzADAwP8Af39/AAAAAAAAAAAAAAAAAAAAAAAAAAAAIQAAABgAAAAUAAAAAAAAABYBAABAOAAAziUAABAAAAAmAAAACAAAAP//////////"/>
              </a:ext>
            </a:extLst>
          </p:cNvSpPr>
          <p:nvPr/>
        </p:nvSpPr>
        <p:spPr>
          <a:xfrm>
            <a:off x="0" y="176530"/>
            <a:ext cx="9144000" cy="5969000"/>
          </a:xfrm>
          <a:prstGeom prst="rect">
            <a:avLst/>
          </a:prstGeom>
          <a:solidFill>
            <a:srgbClr val="D8D8D8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</p:txBody>
      </p:sp>
      <p:pic>
        <p:nvPicPr>
          <p:cNvPr id="3" name="Bild 4" descr="Logo_ERG_RGB_512px.jpg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HX34Z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HABM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QwAACAJQAAcDYAAEAp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835900" y="6096000"/>
            <a:ext cx="1013460" cy="6096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feld 7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BFWL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NgMAADn///9nMwAABAoAABAgAAAmAAAACAAAAP//////////"/>
              </a:ext>
            </a:extLst>
          </p:cNvSpPr>
          <p:nvPr/>
        </p:nvSpPr>
        <p:spPr>
          <a:xfrm>
            <a:off x="521970" y="-126365"/>
            <a:ext cx="7833995" cy="1754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t/>
            </a:r>
            <a:br/>
            <a:endParaRPr lang="de-DE" sz="3600" cap="none">
              <a:solidFill>
                <a:srgbClr val="7F7F7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lnSpc>
                <a:spcPct val="150000"/>
              </a:lnSpc>
              <a:defRPr lang="de-DE"/>
            </a:pPr>
            <a:endParaRPr lang="de-DE" sz="2400" i="1" cap="none">
              <a:solidFill>
                <a:srgbClr val="7F7F7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5" name="Textfeld 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MJDQ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2gEAAMomAACFHQAAQCkAABAgAAAmAAAACAAAAP//////////"/>
              </a:ext>
            </a:extLst>
          </p:cNvSpPr>
          <p:nvPr/>
        </p:nvSpPr>
        <p:spPr>
          <a:xfrm>
            <a:off x="300990" y="6305550"/>
            <a:ext cx="4497705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k</a:t>
            </a:r>
            <a:r>
              <a:rPr lang="de-AT" sz="2000" b="1" i="1" cap="none">
                <a:solidFill>
                  <a:srgbClr val="3F3F3F"/>
                </a:solidFill>
                <a:latin typeface="Open Sans Light" charset="0"/>
                <a:ea typeface="Open Sans Light" charset="0"/>
                <a:cs typeface="Open Sans Light" charset="0"/>
              </a:rPr>
              <a:t>langvoll – nachhaltig – weltoffen</a:t>
            </a:r>
            <a:endParaRPr lang="de-DE" sz="2000" b="1" i="1" cap="none">
              <a:solidFill>
                <a:srgbClr val="3F3F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6" name="Textfeld 8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HX34Z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BdE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PAUAAJYGAADeMwAA5hwAAAAgAAAmAAAACAAAAP//////////"/>
              </a:ext>
            </a:extLst>
          </p:cNvSpPr>
          <p:nvPr/>
        </p:nvSpPr>
        <p:spPr>
          <a:xfrm>
            <a:off x="850900" y="575310"/>
            <a:ext cx="7580630" cy="49606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de-DE"/>
            </a:pPr>
            <a:r>
              <a:rPr lang="de-DE" sz="2000" b="1" cap="none" dirty="0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Bildungsberatung am ERGD</a:t>
            </a:r>
            <a:r>
              <a:rPr dirty="0"/>
              <a:t/>
            </a:r>
            <a:br>
              <a:rPr dirty="0"/>
            </a:br>
            <a:endParaRPr lang="de-DE" sz="2000" cap="none" dirty="0">
              <a:solidFill>
                <a:srgbClr val="E6007E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1600" cap="none" dirty="0">
                <a:latin typeface="Open Sans Light" charset="0"/>
                <a:ea typeface="Open Sans Light" charset="0"/>
                <a:cs typeface="Open Sans Light" charset="0"/>
              </a:rPr>
              <a:t>Bildungsberater*innen bieten Schüler*innen bzw. deren Eltern </a:t>
            </a:r>
            <a:r>
              <a:rPr lang="de-DE" sz="1600" cap="none" dirty="0" smtClean="0">
                <a:latin typeface="Open Sans Light" charset="0"/>
                <a:ea typeface="Open Sans Light" charset="0"/>
                <a:cs typeface="Open Sans Light" charset="0"/>
              </a:rPr>
              <a:t>individuelle Beratung zu Bildungswegentscheidungen </a:t>
            </a:r>
            <a:r>
              <a:rPr lang="de-DE" sz="1600" cap="none" dirty="0">
                <a:latin typeface="Open Sans Light" charset="0"/>
                <a:ea typeface="Open Sans Light" charset="0"/>
                <a:cs typeface="Open Sans Light" charset="0"/>
              </a:rPr>
              <a:t>an. Sie informieren </a:t>
            </a:r>
            <a:r>
              <a:rPr lang="de-DE" sz="1600" cap="none" dirty="0" smtClean="0">
                <a:latin typeface="Open Sans Light" charset="0"/>
                <a:ea typeface="Open Sans Light" charset="0"/>
                <a:cs typeface="Open Sans Light" charset="0"/>
              </a:rPr>
              <a:t>über:</a:t>
            </a:r>
          </a:p>
          <a:p>
            <a:pPr>
              <a:defRPr lang="de-DE"/>
            </a:pPr>
            <a:endParaRPr lang="de-DE" sz="1600" dirty="0">
              <a:latin typeface="Open Sans Light" charset="0"/>
              <a:ea typeface="Open Sans Light" charset="0"/>
              <a:cs typeface="Open Sans Light" charset="0"/>
            </a:endParaRPr>
          </a:p>
          <a:p>
            <a:pPr>
              <a:defRPr lang="de-DE"/>
            </a:pPr>
            <a:r>
              <a:rPr lang="de-DE" sz="1600" cap="none" dirty="0" smtClean="0">
                <a:latin typeface="Open Sans Light" charset="0"/>
                <a:ea typeface="Open Sans Light" charset="0"/>
                <a:cs typeface="Open Sans Light" charset="0"/>
              </a:rPr>
              <a:t>weiterführende </a:t>
            </a:r>
            <a:r>
              <a:rPr lang="de-DE" sz="1600" cap="none" dirty="0">
                <a:latin typeface="Open Sans Light" charset="0"/>
                <a:ea typeface="Open Sans Light" charset="0"/>
                <a:cs typeface="Open Sans Light" charset="0"/>
              </a:rPr>
              <a:t>Ausbildungsmöglichkeiten bzw. </a:t>
            </a:r>
            <a:r>
              <a:rPr lang="de-DE" sz="1600" cap="none" dirty="0" smtClean="0">
                <a:latin typeface="Open Sans Light" charset="0"/>
                <a:ea typeface="Open Sans Light" charset="0"/>
                <a:cs typeface="Open Sans Light" charset="0"/>
              </a:rPr>
              <a:t>Ausbildungsalternativen, Schultypen, Eintrittsvoraussetzungen, Lehren, Auslandssemester, Vorbereitung auf die Studienwahl etc.</a:t>
            </a:r>
            <a:r>
              <a:rPr dirty="0"/>
              <a:t/>
            </a:r>
            <a:br>
              <a:rPr dirty="0"/>
            </a:br>
            <a:endParaRPr lang="de-DE" sz="2000" cap="none" dirty="0">
              <a:latin typeface="Open Sans Light" charset="0"/>
              <a:ea typeface="Open Sans Light" charset="0"/>
              <a:cs typeface="Open Sans Light" charset="0"/>
              <a:hlinkClick r:id="rId4"/>
            </a:endParaRPr>
          </a:p>
          <a:p>
            <a:pPr>
              <a:defRPr lang="de-DE"/>
            </a:pPr>
            <a:r>
              <a:rPr lang="de-DE" b="1" cap="none" dirty="0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Elisabeth Freudenthaler-Brandtner </a:t>
            </a:r>
          </a:p>
          <a:p>
            <a:pPr>
              <a:defRPr lang="de-DE"/>
            </a:pPr>
            <a:r>
              <a:rPr lang="de-DE" sz="1600" cap="none" dirty="0">
                <a:latin typeface="Open Sans Light" charset="0"/>
                <a:ea typeface="Open Sans Light" charset="0"/>
                <a:cs typeface="Open Sans Light" charset="0"/>
              </a:rPr>
              <a:t>Sprechstunde: Mittwoch 12.10-13.00 Uhr</a:t>
            </a:r>
          </a:p>
          <a:p>
            <a:pPr>
              <a:defRPr lang="de-DE"/>
            </a:pPr>
            <a:r>
              <a:rPr lang="de-DE" sz="1600" cap="none" dirty="0">
                <a:latin typeface="Open Sans Light" charset="0"/>
                <a:ea typeface="Open Sans Light" charset="0"/>
                <a:cs typeface="Open Sans Light" charset="0"/>
              </a:rPr>
              <a:t>elisabeth.freudenthaler-brandtner@erg-donaustadt.at</a:t>
            </a:r>
            <a:r>
              <a:rPr dirty="0"/>
              <a:t/>
            </a:r>
            <a:br>
              <a:rPr dirty="0"/>
            </a:br>
            <a:endParaRPr lang="de-DE" sz="2400" b="1" cap="none" dirty="0"/>
          </a:p>
          <a:p>
            <a:pPr>
              <a:defRPr lang="de-DE"/>
            </a:pPr>
            <a:r>
              <a:rPr lang="de-DE" b="1" cap="none" dirty="0" err="1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Floortje</a:t>
            </a:r>
            <a:r>
              <a:rPr lang="de-DE" b="1" cap="none" dirty="0">
                <a:solidFill>
                  <a:srgbClr val="E6007E"/>
                </a:solidFill>
                <a:latin typeface="Open Sans Light" charset="0"/>
                <a:ea typeface="Open Sans Light" charset="0"/>
                <a:cs typeface="Open Sans Light" charset="0"/>
              </a:rPr>
              <a:t> Felgenhauer-Max  </a:t>
            </a:r>
          </a:p>
          <a:p>
            <a:pPr>
              <a:defRPr lang="de-DE"/>
            </a:pPr>
            <a:r>
              <a:rPr lang="de-DE" sz="1600" cap="none" dirty="0">
                <a:latin typeface="Open Sans Light" charset="0"/>
                <a:ea typeface="Open Sans Light" charset="0"/>
                <a:cs typeface="Open Sans Light" charset="0"/>
              </a:rPr>
              <a:t>Sprechstunde: Dienstag 11.00-11.50 Uhr</a:t>
            </a:r>
          </a:p>
          <a:p>
            <a:pPr>
              <a:defRPr lang="de-DE"/>
            </a:pPr>
            <a:r>
              <a:rPr lang="de-DE" sz="1600" cap="none" dirty="0">
                <a:latin typeface="Open Sans Light" charset="0"/>
                <a:ea typeface="Open Sans Light" charset="0"/>
                <a:cs typeface="Open Sans Light" charset="0"/>
              </a:rPr>
              <a:t>floortje.felgenhauer-max@erg-donaustadt.at</a:t>
            </a:r>
          </a:p>
        </p:txBody>
      </p:sp>
    </p:spTree>
    <p:extLst>
      <p:ext uri="{BB962C8B-B14F-4D97-AF65-F5344CB8AC3E}">
        <p14:creationId xmlns:p14="http://schemas.microsoft.com/office/powerpoint/2010/main" val="2177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9144000" cy="3142445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8000" y="420411"/>
            <a:ext cx="75805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E6007E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ORG und ERG Oberstufe</a:t>
            </a:r>
          </a:p>
          <a:p>
            <a:endParaRPr lang="de-DE" sz="2400" b="1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E6007E"/>
              </a:buClr>
              <a:buFont typeface="Wingdings" panose="05000000000000000000" pitchFamily="2" charset="2"/>
              <a:buChar char="Ø"/>
            </a:pPr>
            <a:r>
              <a:rPr lang="de-AT" sz="2000" dirty="0">
                <a:latin typeface="Open Sans Light" panose="020B0306030504020204"/>
              </a:rPr>
              <a:t>ORG </a:t>
            </a:r>
            <a:r>
              <a:rPr lang="de-AT" sz="2000" dirty="0" smtClean="0">
                <a:latin typeface="Open Sans Light" panose="020B0306030504020204"/>
              </a:rPr>
              <a:t>Pop, Jazz, Weltmusik</a:t>
            </a:r>
          </a:p>
          <a:p>
            <a:pPr>
              <a:buClr>
                <a:srgbClr val="E6007E"/>
              </a:buClr>
            </a:pPr>
            <a:endParaRPr lang="de-AT" sz="2000" dirty="0" smtClean="0">
              <a:latin typeface="Open Sans Light" panose="020B0306030504020204"/>
            </a:endParaRPr>
          </a:p>
          <a:p>
            <a:pPr marL="342900" indent="-342900">
              <a:buClr>
                <a:srgbClr val="E6007E"/>
              </a:buClr>
              <a:buFont typeface="Wingdings" panose="05000000000000000000" pitchFamily="2" charset="2"/>
              <a:buChar char="Ø"/>
            </a:pPr>
            <a:r>
              <a:rPr lang="de-AT" sz="2000" dirty="0" smtClean="0">
                <a:latin typeface="Open Sans Light" panose="020B0306030504020204"/>
              </a:rPr>
              <a:t>ERG Globale </a:t>
            </a:r>
            <a:r>
              <a:rPr lang="de-AT" sz="2000" dirty="0">
                <a:latin typeface="Open Sans Light" panose="020B0306030504020204"/>
              </a:rPr>
              <a:t>Entwicklung und </a:t>
            </a:r>
            <a:r>
              <a:rPr lang="de-AT" sz="2000" dirty="0" smtClean="0">
                <a:latin typeface="Open Sans Light" panose="020B0306030504020204"/>
              </a:rPr>
              <a:t>Gesellschaft (GEG) </a:t>
            </a:r>
            <a:endParaRPr lang="de-AT" sz="2000" dirty="0">
              <a:latin typeface="Open Sans Light" panose="020B0306030504020204"/>
            </a:endParaRPr>
          </a:p>
          <a:p>
            <a:pPr>
              <a:buClr>
                <a:srgbClr val="E6007E"/>
              </a:buClr>
            </a:pPr>
            <a:endParaRPr lang="de-AT" sz="2000" dirty="0" smtClean="0">
              <a:latin typeface="Open Sans Light" panose="020B0306030504020204"/>
            </a:endParaRPr>
          </a:p>
          <a:p>
            <a:pPr marL="342900" indent="-342900">
              <a:buClr>
                <a:srgbClr val="E6007E"/>
              </a:buClr>
              <a:buFont typeface="Wingdings" panose="05000000000000000000" pitchFamily="2" charset="2"/>
              <a:buChar char="Ø"/>
            </a:pPr>
            <a:r>
              <a:rPr lang="de-AT" sz="2000" dirty="0" smtClean="0">
                <a:latin typeface="Open Sans Light" panose="020B0306030504020204"/>
              </a:rPr>
              <a:t>ERG Ökologie und Umwelt (ÖKU)</a:t>
            </a:r>
            <a:endParaRPr lang="de-AT" sz="2000" dirty="0">
              <a:latin typeface="Open Sans Light" panose="020B0306030504020204"/>
            </a:endParaRPr>
          </a:p>
          <a:p>
            <a:r>
              <a:rPr lang="de-AT" sz="2000" dirty="0">
                <a:latin typeface="Open Sans Light" panose="020B0306030504020204"/>
              </a:rPr>
              <a:t> </a:t>
            </a:r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endParaRPr lang="de-AT" sz="2000" dirty="0" smtClean="0">
              <a:latin typeface="Open Sans Light" panose="020B0306030504020204"/>
            </a:endParaRPr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r>
              <a:rPr lang="de-AT" sz="2000" dirty="0" smtClean="0">
                <a:solidFill>
                  <a:srgbClr val="E6007E"/>
                </a:solidFill>
                <a:latin typeface="Open Sans Light" panose="020B0306030504020204"/>
              </a:rPr>
              <a:t>Ansprechpersonen</a:t>
            </a:r>
            <a:r>
              <a:rPr lang="de-AT" sz="2000" dirty="0">
                <a:solidFill>
                  <a:srgbClr val="E6007E"/>
                </a:solidFill>
                <a:latin typeface="Open Sans Light" panose="020B0306030504020204"/>
              </a:rPr>
              <a:t>:</a:t>
            </a:r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endParaRPr lang="de-AT" sz="2000" dirty="0" smtClean="0">
              <a:latin typeface="Open Sans Light" panose="020B0306030504020204"/>
            </a:endParaRPr>
          </a:p>
          <a:p>
            <a:pPr marL="342900" indent="-342900">
              <a:buClr>
                <a:srgbClr val="AECB01"/>
              </a:buClr>
              <a:buSzPct val="120000"/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Open Sans Light" panose="020B0306030504020204"/>
              </a:rPr>
              <a:t>ORG Pop, Jazz, Weltmusik	</a:t>
            </a:r>
            <a:r>
              <a:rPr lang="de-AT" sz="2000" dirty="0">
                <a:latin typeface="Open Sans Light" panose="020B0306030504020204"/>
              </a:rPr>
              <a:t>	</a:t>
            </a:r>
            <a:r>
              <a:rPr lang="de-AT" sz="2000" dirty="0" smtClean="0">
                <a:latin typeface="Open Sans Light" panose="020B0306030504020204"/>
              </a:rPr>
              <a:t>		</a:t>
            </a:r>
            <a:r>
              <a:rPr lang="de-AT" sz="2000" dirty="0" err="1" smtClean="0">
                <a:latin typeface="Open Sans Light" panose="020B0306030504020204"/>
              </a:rPr>
              <a:t>Lisi</a:t>
            </a:r>
            <a:r>
              <a:rPr lang="de-AT" sz="2000" dirty="0" smtClean="0">
                <a:latin typeface="Open Sans Light" panose="020B0306030504020204"/>
              </a:rPr>
              <a:t> Hörbinger</a:t>
            </a:r>
            <a:endParaRPr lang="de-AT" sz="2000" dirty="0">
              <a:latin typeface="Open Sans Light" panose="020B0306030504020204"/>
            </a:endParaRPr>
          </a:p>
          <a:p>
            <a:pPr marL="342900" indent="-342900">
              <a:buClr>
                <a:srgbClr val="AECB01"/>
              </a:buClr>
              <a:buSzPct val="120000"/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Open Sans Light" panose="020B0306030504020204"/>
              </a:rPr>
              <a:t>Globale Entwicklung und Gesellschaft </a:t>
            </a:r>
            <a:r>
              <a:rPr lang="de-AT" sz="2000" dirty="0">
                <a:latin typeface="Open Sans Light" panose="020B0306030504020204"/>
              </a:rPr>
              <a:t>	Gerald Hödl</a:t>
            </a:r>
          </a:p>
          <a:p>
            <a:pPr marL="342900" indent="-342900">
              <a:buClr>
                <a:srgbClr val="AECB01"/>
              </a:buClr>
              <a:buSzPct val="120000"/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Open Sans Light" panose="020B0306030504020204"/>
              </a:rPr>
              <a:t>Ökologie und Umwelt				</a:t>
            </a:r>
            <a:r>
              <a:rPr lang="de-AT" sz="2000" dirty="0">
                <a:latin typeface="Open Sans Light" panose="020B0306030504020204"/>
              </a:rPr>
              <a:t>	</a:t>
            </a:r>
            <a:r>
              <a:rPr lang="de-AT" sz="2000" dirty="0" smtClean="0">
                <a:latin typeface="Open Sans Light" panose="020B0306030504020204"/>
              </a:rPr>
              <a:t>Renate </a:t>
            </a:r>
            <a:r>
              <a:rPr lang="de-AT" sz="2000" dirty="0" err="1" smtClean="0">
                <a:latin typeface="Open Sans Light" panose="020B0306030504020204"/>
              </a:rPr>
              <a:t>Pauer</a:t>
            </a:r>
            <a:endParaRPr lang="de-AT" sz="2000" dirty="0">
              <a:latin typeface="Open Sans Light" panose="020B0306030504020204"/>
            </a:endParaRPr>
          </a:p>
          <a:p>
            <a:pPr>
              <a:buClr>
                <a:schemeClr val="bg1">
                  <a:lumMod val="75000"/>
                </a:schemeClr>
              </a:buClr>
              <a:buSzPct val="120000"/>
            </a:pPr>
            <a:endParaRPr lang="de-DE" sz="2400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120000"/>
              <a:buFont typeface="Arial"/>
              <a:buChar char="•"/>
            </a:pPr>
            <a:endParaRPr lang="de-DE" sz="2400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</p:txBody>
      </p:sp>
    </p:spTree>
    <p:extLst>
      <p:ext uri="{BB962C8B-B14F-4D97-AF65-F5344CB8AC3E}">
        <p14:creationId xmlns:p14="http://schemas.microsoft.com/office/powerpoint/2010/main" val="2116563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DB3D45E8-6959-1177-39E4-E08E7520DEE9}"/>
              </a:ext>
            </a:extLst>
          </p:cNvPr>
          <p:cNvSpPr txBox="1"/>
          <p:nvPr/>
        </p:nvSpPr>
        <p:spPr>
          <a:xfrm>
            <a:off x="191729" y="428178"/>
            <a:ext cx="8067367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400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ORG,  Jazz, Pop und Weltmusik</a:t>
            </a:r>
          </a:p>
          <a:p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b="1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</a:t>
            </a:r>
            <a:r>
              <a:rPr lang="de-DE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Instrumentalfächer</a:t>
            </a:r>
            <a:endParaRPr lang="de-DE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200150" lvl="2" indent="-285750">
              <a:buClr>
                <a:srgbClr val="AECB01"/>
              </a:buClr>
              <a:buFont typeface="Arial" panose="020B0604020202020204" pitchFamily="34" charset="0"/>
              <a:buChar char="•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E-Bass</a:t>
            </a: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200150" lvl="2" indent="-285750">
              <a:buClr>
                <a:srgbClr val="AECB0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E-Gitarre</a:t>
            </a:r>
          </a:p>
          <a:p>
            <a:pPr marL="1200150" lvl="2" indent="-285750">
              <a:buClr>
                <a:srgbClr val="AECB0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Gesang</a:t>
            </a:r>
          </a:p>
          <a:p>
            <a:pPr marL="1200150" lvl="2" indent="-285750">
              <a:buClr>
                <a:srgbClr val="AECB0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Keyboard</a:t>
            </a:r>
          </a:p>
          <a:p>
            <a:pPr marL="1200150" lvl="2" indent="-285750">
              <a:buClr>
                <a:srgbClr val="AECB0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Saxophon</a:t>
            </a:r>
          </a:p>
          <a:p>
            <a:pPr marL="1200150" lvl="2" indent="-285750">
              <a:buClr>
                <a:srgbClr val="AECB01"/>
              </a:buClr>
              <a:buFont typeface="Arial" panose="020B0604020202020204" pitchFamily="34" charset="0"/>
              <a:buChar char="•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Schlagzeug </a:t>
            </a: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</a:t>
            </a:r>
            <a:r>
              <a:rPr lang="de-DE" sz="10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							</a:t>
            </a:r>
            <a:endParaRPr lang="de-DE" sz="1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Praxisorientierte </a:t>
            </a: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Projekte, Möglichkeit öffentlicher Aufführungen</a:t>
            </a:r>
          </a:p>
          <a:p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b="1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</a:t>
            </a:r>
            <a:r>
              <a:rPr lang="de-DE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Semester-Schwerpunkte</a:t>
            </a:r>
            <a:endParaRPr lang="de-DE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200150" lvl="2" indent="-285750">
              <a:buClr>
                <a:srgbClr val="AECB01"/>
              </a:buClr>
              <a:buFont typeface="Wingdings" panose="05000000000000000000" pitchFamily="2" charset="2"/>
              <a:buChar char="Ø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Songwriting</a:t>
            </a: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200150" lvl="2" indent="-285750">
              <a:buClr>
                <a:srgbClr val="AECB01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Blues</a:t>
            </a:r>
          </a:p>
          <a:p>
            <a:pPr marL="1200150" lvl="2" indent="-285750">
              <a:buClr>
                <a:srgbClr val="AECB01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Vielfalt der Popularmusik</a:t>
            </a:r>
          </a:p>
          <a:p>
            <a:pPr marL="1200150" lvl="2" indent="-285750">
              <a:buClr>
                <a:srgbClr val="AECB01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Weltmusik</a:t>
            </a:r>
          </a:p>
          <a:p>
            <a:pPr marL="1200150" lvl="2" indent="-285750">
              <a:buClr>
                <a:srgbClr val="AECB01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Musik und Bild</a:t>
            </a:r>
          </a:p>
          <a:p>
            <a:pPr marL="1200150" lvl="2" indent="-285750">
              <a:buClr>
                <a:srgbClr val="AECB01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Filmmusik</a:t>
            </a:r>
          </a:p>
          <a:p>
            <a:pPr marL="1200150" lvl="2" indent="-285750">
              <a:buClr>
                <a:srgbClr val="AECB01"/>
              </a:buClr>
              <a:buFont typeface="Wingdings" panose="05000000000000000000" pitchFamily="2" charset="2"/>
              <a:buChar char="Ø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Musik </a:t>
            </a: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und Politik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82" y="1047014"/>
            <a:ext cx="1396955" cy="209543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933" y="4086359"/>
            <a:ext cx="2857500" cy="190500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572000" y="6346451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1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https://www.erg-donaustadt.at/ueber-uns/schulzweige</a:t>
            </a:r>
            <a:endParaRPr lang="de-DE" sz="1100" dirty="0"/>
          </a:p>
        </p:txBody>
      </p:sp>
      <p:pic>
        <p:nvPicPr>
          <p:cNvPr id="6" name="Bild 4" descr="Logo_ERG_RGB_512px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63" y="233798"/>
            <a:ext cx="1351839" cy="81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34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33240" t="20391" r="35774" b="9249"/>
          <a:stretch/>
        </p:blipFill>
        <p:spPr>
          <a:xfrm>
            <a:off x="1403797" y="412124"/>
            <a:ext cx="7740203" cy="6288666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35730" y="171580"/>
            <a:ext cx="2599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E6007E"/>
                </a:solidFill>
              </a:rPr>
              <a:t>ORG Pop, Jazz, Weltmusik</a:t>
            </a:r>
            <a:endParaRPr lang="de-DE" dirty="0">
              <a:solidFill>
                <a:srgbClr val="E6007E"/>
              </a:solidFill>
            </a:endParaRPr>
          </a:p>
        </p:txBody>
      </p:sp>
      <p:pic>
        <p:nvPicPr>
          <p:cNvPr id="4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37" y="5857101"/>
            <a:ext cx="1208169" cy="72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98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 descr="eco_200p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057" y="417826"/>
            <a:ext cx="810000" cy="810000"/>
          </a:xfrm>
          <a:prstGeom prst="rect">
            <a:avLst/>
          </a:prstGeom>
        </p:spPr>
      </p:pic>
      <p:pic>
        <p:nvPicPr>
          <p:cNvPr id="10" name="Bild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29" y="5832807"/>
            <a:ext cx="760021" cy="45719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531794" y="1394244"/>
            <a:ext cx="6682525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Angewandte Ökologie </a:t>
            </a:r>
          </a:p>
          <a:p>
            <a:endParaRPr lang="de-DE" sz="135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E6007E"/>
              </a:buClr>
              <a:buSzPct val="120000"/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5. </a:t>
            </a: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Klasse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Einführung </a:t>
            </a: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 die Ökologie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Wasser/Wassernutzung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E6007E"/>
              </a:buClr>
              <a:buSzPct val="120000"/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6. </a:t>
            </a: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Klasse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Ressourcenverteilung </a:t>
            </a: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und Abfallwirtschaft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Boden / Landwirtschaft</a:t>
            </a:r>
          </a:p>
          <a:p>
            <a:pPr lvl="1">
              <a:buClr>
                <a:srgbClr val="AECB01"/>
              </a:buClr>
              <a:buSzPct val="120000"/>
            </a:pP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E6007E"/>
              </a:buClr>
              <a:buSzPct val="120000"/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7. </a:t>
            </a: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Klasse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Ökosystem </a:t>
            </a: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Stadt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Atmosphäre / globale Erwärmung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E6007E"/>
              </a:buClr>
              <a:buSzPct val="120000"/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8. </a:t>
            </a: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Klasse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Energie</a:t>
            </a: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Erneuerbare Energie</a:t>
            </a:r>
          </a:p>
          <a:p>
            <a:pPr marL="557213" lvl="1" indent="-214313">
              <a:buClr>
                <a:srgbClr val="AECB01"/>
              </a:buClr>
              <a:buSzPct val="120000"/>
              <a:buFont typeface="Arial"/>
              <a:buChar char="•"/>
            </a:pPr>
            <a:r>
              <a:rPr lang="de-DE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Lokale und globale Konsequenzen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516155" y="390646"/>
            <a:ext cx="3113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E6007E"/>
                </a:solidFill>
                <a:latin typeface="Open Sans Light" panose="020B0306030504020204"/>
              </a:rPr>
              <a:t>Ökologie und Umwelt</a:t>
            </a: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282" y="417826"/>
            <a:ext cx="1208169" cy="72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7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30704" t="18530" r="34789" b="8748"/>
          <a:stretch/>
        </p:blipFill>
        <p:spPr>
          <a:xfrm>
            <a:off x="1352282" y="558153"/>
            <a:ext cx="7791717" cy="629984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" name="Textfeld 2"/>
          <p:cNvSpPr txBox="1"/>
          <p:nvPr/>
        </p:nvSpPr>
        <p:spPr>
          <a:xfrm>
            <a:off x="231820" y="188821"/>
            <a:ext cx="3201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E6007E"/>
                </a:solidFill>
              </a:rPr>
              <a:t>Ökologie und Umwelt Oberstufe</a:t>
            </a:r>
            <a:endParaRPr lang="de-DE" dirty="0">
              <a:solidFill>
                <a:srgbClr val="E6007E"/>
              </a:solidFill>
            </a:endParaRPr>
          </a:p>
        </p:txBody>
      </p:sp>
      <p:pic>
        <p:nvPicPr>
          <p:cNvPr id="4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37" y="5857101"/>
            <a:ext cx="1208169" cy="72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53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Inhaltsplatzhalter 2"/>
          <p:cNvSpPr>
            <a:spLocks noGrp="1"/>
          </p:cNvSpPr>
          <p:nvPr>
            <p:ph idx="1"/>
          </p:nvPr>
        </p:nvSpPr>
        <p:spPr>
          <a:xfrm>
            <a:off x="457200" y="1754904"/>
            <a:ext cx="8229600" cy="4105141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E6007E"/>
              </a:buClr>
              <a:buNone/>
            </a:pPr>
            <a:endParaRPr lang="de-DE" altLang="de-DE" sz="1800" dirty="0" smtClean="0">
              <a:latin typeface="Open Sans Light"/>
            </a:endParaRPr>
          </a:p>
          <a:p>
            <a:pPr marL="0" indent="0" eaLnBrk="1" hangingPunct="1">
              <a:buClr>
                <a:srgbClr val="E6007E"/>
              </a:buClr>
              <a:buNone/>
            </a:pPr>
            <a:r>
              <a:rPr lang="de-DE" altLang="de-DE" sz="1800" dirty="0" smtClean="0">
                <a:latin typeface="Open Sans Light"/>
              </a:rPr>
              <a:t>Ausgewählte Themen</a:t>
            </a:r>
          </a:p>
          <a:p>
            <a:pPr marL="0" indent="0" eaLnBrk="1" hangingPunct="1">
              <a:buClr>
                <a:srgbClr val="E6007E"/>
              </a:buClr>
              <a:buNone/>
            </a:pPr>
            <a:endParaRPr lang="de-DE" altLang="de-DE" sz="1800" dirty="0">
              <a:latin typeface="Open Sans Light"/>
            </a:endParaRPr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57200" y="1273926"/>
            <a:ext cx="3628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Internationale Entwicklung</a:t>
            </a:r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359" y="5593084"/>
            <a:ext cx="1479105" cy="88977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516155" y="390646"/>
            <a:ext cx="5509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E6007E"/>
                </a:solidFill>
                <a:latin typeface="Open Sans Light" panose="020B0306030504020204"/>
              </a:rPr>
              <a:t>Globale Entwicklung und Gesellschaft</a:t>
            </a:r>
            <a:endParaRPr lang="de-DE" sz="2400" dirty="0">
              <a:solidFill>
                <a:srgbClr val="E6007E"/>
              </a:solidFill>
              <a:latin typeface="Open Sans Light" panose="020B0306030504020204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457200" y="2668930"/>
            <a:ext cx="74246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E6007E"/>
              </a:buClr>
              <a:buFont typeface="Wingdings" panose="05000000000000000000" pitchFamily="2" charset="2"/>
              <a:buChar char="Ø"/>
            </a:pPr>
            <a:r>
              <a:rPr lang="de-DE" dirty="0" smtClean="0">
                <a:latin typeface="Open Sans Light" panose="020B0306030504020204"/>
              </a:rPr>
              <a:t>Zentrale </a:t>
            </a:r>
            <a:r>
              <a:rPr lang="de-DE" dirty="0">
                <a:latin typeface="Open Sans Light" panose="020B0306030504020204"/>
              </a:rPr>
              <a:t>Fragen der Internationalen </a:t>
            </a:r>
            <a:r>
              <a:rPr lang="de-DE" dirty="0" smtClean="0">
                <a:latin typeface="Open Sans Light" panose="020B0306030504020204"/>
              </a:rPr>
              <a:t>Entwicklung</a:t>
            </a:r>
          </a:p>
          <a:p>
            <a:pPr marL="285750" indent="-285750">
              <a:lnSpc>
                <a:spcPct val="200000"/>
              </a:lnSpc>
              <a:buClr>
                <a:srgbClr val="E6007E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/>
              </a:rPr>
              <a:t>Globalisierung und </a:t>
            </a:r>
            <a:r>
              <a:rPr lang="de-DE" dirty="0" smtClean="0">
                <a:latin typeface="Open Sans Light" panose="020B0306030504020204"/>
              </a:rPr>
              <a:t>Marginalisierung</a:t>
            </a:r>
          </a:p>
          <a:p>
            <a:pPr marL="285750" indent="-285750">
              <a:lnSpc>
                <a:spcPct val="200000"/>
              </a:lnSpc>
              <a:buClr>
                <a:srgbClr val="E6007E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/>
              </a:rPr>
              <a:t>Erklärungsmuster von Entwicklung und </a:t>
            </a:r>
            <a:r>
              <a:rPr lang="de-DE" dirty="0" smtClean="0">
                <a:latin typeface="Open Sans Light" panose="020B0306030504020204"/>
              </a:rPr>
              <a:t>Unterentwicklung</a:t>
            </a:r>
          </a:p>
          <a:p>
            <a:pPr marL="285750" indent="-285750">
              <a:lnSpc>
                <a:spcPct val="200000"/>
              </a:lnSpc>
              <a:buClr>
                <a:srgbClr val="E6007E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Open Sans Light" panose="020B0306030504020204"/>
              </a:rPr>
              <a:t>Akteur*innen und Strategien der Internationalen Entwicklung </a:t>
            </a:r>
            <a:br>
              <a:rPr lang="de-DE" dirty="0">
                <a:latin typeface="Open Sans Light" panose="020B0306030504020204"/>
              </a:rPr>
            </a:br>
            <a:r>
              <a:rPr lang="de-DE" dirty="0">
                <a:latin typeface="Open Sans Light" panose="020B0306030504020204"/>
              </a:rPr>
              <a:t/>
            </a:r>
            <a:br>
              <a:rPr lang="de-DE" dirty="0">
                <a:latin typeface="Open Sans Light" panose="020B0306030504020204"/>
              </a:rPr>
            </a:br>
            <a:endParaRPr lang="de-DE" dirty="0">
              <a:latin typeface="Open Sans Light" panose="020B030603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687635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31408" t="19891" r="35775" b="8498"/>
          <a:stretch/>
        </p:blipFill>
        <p:spPr>
          <a:xfrm>
            <a:off x="1416676" y="552408"/>
            <a:ext cx="7508383" cy="610204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31820" y="188821"/>
            <a:ext cx="468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E6007E"/>
                </a:solidFill>
              </a:rPr>
              <a:t>Globale Entwicklung und Gesellschaft Oberstufe</a:t>
            </a:r>
            <a:endParaRPr lang="de-DE" dirty="0">
              <a:solidFill>
                <a:srgbClr val="E6007E"/>
              </a:solidFill>
            </a:endParaRPr>
          </a:p>
        </p:txBody>
      </p:sp>
      <p:pic>
        <p:nvPicPr>
          <p:cNvPr id="4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0" y="5857101"/>
            <a:ext cx="1208169" cy="72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61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426014"/>
            <a:ext cx="83201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Anmeldungen ERG </a:t>
            </a:r>
            <a:r>
              <a:rPr lang="de-DE" sz="2400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Donaustadt</a:t>
            </a:r>
            <a:endParaRPr lang="de-DE" sz="2400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E6007E"/>
              </a:buClr>
            </a:pP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742950" lvl="1" indent="-28575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Anmeldeformular</a:t>
            </a:r>
            <a:r>
              <a:rPr lang="de-DE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 </a:t>
            </a:r>
          </a:p>
          <a:p>
            <a:pPr lvl="1">
              <a:buClr>
                <a:srgbClr val="E6007E"/>
              </a:buClr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</a:t>
            </a:r>
            <a:r>
              <a:rPr lang="de-DE" sz="16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</a:t>
            </a:r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Ausgabe durch KB </a:t>
            </a:r>
            <a:r>
              <a:rPr lang="de-DE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voraussichtlich </a:t>
            </a:r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am Montag nach den 					Semesterferien </a:t>
            </a:r>
          </a:p>
          <a:p>
            <a:pPr lvl="1">
              <a:buClr>
                <a:srgbClr val="E6007E"/>
              </a:buClr>
            </a:pPr>
            <a:r>
              <a:rPr lang="de-DE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</a:t>
            </a:r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(bei Verlust Download</a:t>
            </a:r>
            <a:r>
              <a:rPr lang="de-DE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</a:t>
            </a:r>
            <a:endParaRPr lang="de-DE" sz="16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E6007E"/>
              </a:buClr>
            </a:pPr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https</a:t>
            </a:r>
            <a:r>
              <a:rPr lang="de-DE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://</a:t>
            </a:r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www.erg-donaustadt.at/service/formulare-downloads)</a:t>
            </a:r>
            <a:endParaRPr lang="de-DE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E6007E"/>
              </a:buClr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</a:t>
            </a:r>
          </a:p>
          <a:p>
            <a:pPr lvl="3">
              <a:buClr>
                <a:srgbClr val="E6007E"/>
              </a:buClr>
            </a:pP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Abgabefrist für das Anmeldeformular</a:t>
            </a:r>
            <a:endParaRPr lang="de-DE" sz="1600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</a:t>
            </a:r>
            <a:r>
              <a:rPr lang="de-DE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Abgabe des ausgefüllten Anmeldeformulars </a:t>
            </a:r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am 2. Freitag nach </a:t>
            </a:r>
          </a:p>
          <a:p>
            <a:pPr lvl="1">
              <a:buClr>
                <a:srgbClr val="00CC00"/>
              </a:buClr>
            </a:pPr>
            <a:r>
              <a:rPr lang="de-DE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</a:t>
            </a:r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den Semesterferien bei KB</a:t>
            </a:r>
            <a:endParaRPr lang="de-DE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r>
              <a:rPr lang="de-DE" sz="16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</a:t>
            </a:r>
            <a:endParaRPr lang="de-DE" sz="1600" b="1" dirty="0" smtClean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Weiterführung des in der Unterstufe gewählten </a:t>
            </a:r>
            <a:r>
              <a:rPr lang="de-DE" sz="16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Schwerpunktes in </a:t>
            </a: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der </a:t>
            </a:r>
            <a:r>
              <a:rPr lang="de-DE" sz="16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Oberstufe</a:t>
            </a:r>
          </a:p>
          <a:p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(kein Zweigwechsel zwischen ÖKU und GEG)</a:t>
            </a:r>
            <a:endParaRPr lang="de-DE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16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Für </a:t>
            </a:r>
            <a:r>
              <a:rPr lang="de-DE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 ist ein Eignungsgespräch vorgesehen (Lehrkraft Musik)</a:t>
            </a: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027" y="5060344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5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426014"/>
            <a:ext cx="817139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Abmeldungen </a:t>
            </a:r>
            <a:r>
              <a:rPr lang="de-DE" sz="2400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ERG </a:t>
            </a:r>
            <a:r>
              <a:rPr lang="de-DE" sz="2400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Donaustadt</a:t>
            </a:r>
            <a:endParaRPr lang="de-DE" sz="2400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r>
              <a:rPr lang="de-DE" sz="16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Wenn die Abmeldung definitiv ist</a:t>
            </a:r>
          </a:p>
          <a:p>
            <a:pPr lvl="1">
              <a:buClr>
                <a:srgbClr val="00CC00"/>
              </a:buClr>
            </a:pPr>
            <a:endParaRPr lang="de-DE" sz="1600" dirty="0" smtClean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r>
              <a:rPr lang="de-DE" sz="1600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mit Abmeldeformular bis </a:t>
            </a:r>
            <a:r>
              <a:rPr lang="de-DE" sz="1600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31.5. bei </a:t>
            </a:r>
            <a:r>
              <a:rPr lang="de-DE" sz="1600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KB  abmelden</a:t>
            </a:r>
          </a:p>
          <a:p>
            <a:pPr lvl="1">
              <a:buClr>
                <a:srgbClr val="00CC00"/>
              </a:buClr>
            </a:pPr>
            <a:endParaRPr lang="de-DE" sz="1600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endParaRPr lang="de-DE" sz="1600" dirty="0" smtClean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endParaRPr lang="de-DE" sz="1600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endParaRPr lang="de-DE" sz="1600" dirty="0" smtClean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r>
              <a:rPr lang="de-DE" sz="1600" dirty="0" smtClean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Alle Formulare stehen auf der Homepage zum Download zur Verfügung</a:t>
            </a:r>
          </a:p>
          <a:p>
            <a:pPr lvl="1">
              <a:buClr>
                <a:srgbClr val="00CC00"/>
              </a:buClr>
            </a:pPr>
            <a:endParaRPr lang="de-DE" sz="1600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r>
              <a:rPr lang="de-DE" sz="1600" dirty="0">
                <a:solidFill>
                  <a:srgbClr val="AECB0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https://www.erg-donaustadt.at/service/formulare-downloads</a:t>
            </a:r>
          </a:p>
          <a:p>
            <a:pPr lvl="1">
              <a:buClr>
                <a:srgbClr val="00CC00"/>
              </a:buClr>
            </a:pPr>
            <a:endParaRPr lang="de-DE" sz="1600" dirty="0">
              <a:solidFill>
                <a:srgbClr val="00B05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027" y="5060344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7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50817" y="1061062"/>
            <a:ext cx="75805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>
              <a:buClr>
                <a:srgbClr val="009900"/>
              </a:buClr>
              <a:buSzPct val="120000"/>
            </a:pPr>
            <a:endParaRPr lang="de-AT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46561" y="785144"/>
            <a:ext cx="834038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CC00"/>
              </a:buClr>
              <a:buSzPct val="120000"/>
            </a:pPr>
            <a:r>
              <a:rPr lang="de-DE" sz="2400" dirty="0">
                <a:solidFill>
                  <a:srgbClr val="E6007E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Schulwechsel </a:t>
            </a:r>
          </a:p>
          <a:p>
            <a:pPr>
              <a:buClr>
                <a:srgbClr val="00CC00"/>
              </a:buClr>
              <a:buSzPct val="120000"/>
            </a:pPr>
            <a:endParaRPr lang="de-DE" sz="2000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Informationen 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zu Fristen und Unterlagen auf den Schulwebsites beachten</a:t>
            </a: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endParaRPr lang="de-DE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Aufnahmeverfahren, Eignungsprüfungen zusätzlich zum positiven Abschluss der 8. Schulstufe (</a:t>
            </a:r>
            <a:r>
              <a:rPr lang="de-DE" dirty="0" err="1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Bafep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, Grafik, Mode…)</a:t>
            </a:r>
          </a:p>
          <a:p>
            <a:pPr>
              <a:buClr>
                <a:srgbClr val="00CC00"/>
              </a:buClr>
              <a:buSzPct val="120000"/>
            </a:pP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I</a:t>
            </a: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ndividuelle 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Aufnahmebedingungen (Aufnahmegespräch etc.)</a:t>
            </a:r>
          </a:p>
          <a:p>
            <a:pPr>
              <a:buClr>
                <a:srgbClr val="00CC00"/>
              </a:buClr>
              <a:buSzPct val="120000"/>
            </a:pPr>
            <a:endParaRPr lang="de-DE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Zeitrahmen </a:t>
            </a: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und 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Terminvergabe für die Anmeldung</a:t>
            </a: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endParaRPr lang="de-DE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W</a:t>
            </a: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elche 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Schulnachrichten und Zeugnisse </a:t>
            </a: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müssen vorgelegt werden</a:t>
            </a:r>
            <a:endParaRPr lang="de-DE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endParaRPr lang="de-DE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S</a:t>
            </a: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ind 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weitere </a:t>
            </a: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Unterlagen nötig</a:t>
            </a:r>
            <a:endParaRPr lang="de-DE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endParaRPr lang="de-DE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00CC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Informationen 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zu </a:t>
            </a: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Schulschwerpunkten, Stundentafeln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de-DE" dirty="0" smtClean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etc</a:t>
            </a: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>
              <a:buClr>
                <a:srgbClr val="00CC00"/>
              </a:buClr>
              <a:buSzPct val="120000"/>
            </a:pPr>
            <a:endParaRPr lang="de-DE" sz="2000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97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72523" y="559206"/>
            <a:ext cx="74563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Wahlmöglichkeiten 14+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Oberstufe ERGD </a:t>
            </a: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Allgemeinbildende höhere Schulen (AHS)</a:t>
            </a: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Berufsbildende höhere Schulen (BHS)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Berufsbildende mittlere Schulen (BMS)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Übergangsklassen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Polytechnische Schule, Fachmittelschule (9. Schuljahr)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19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62000" y="1582253"/>
            <a:ext cx="711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e-AT" sz="2400" dirty="0">
                <a:solidFill>
                  <a:schemeClr val="bg1">
                    <a:lumMod val="50000"/>
                  </a:schemeClr>
                </a:solidFill>
                <a:latin typeface="Open Sans Light" panose="020B0306030504020204"/>
              </a:rPr>
              <a:t>Schulführer online</a:t>
            </a:r>
          </a:p>
          <a:p>
            <a:endParaRPr lang="de-AT" sz="2400" dirty="0">
              <a:solidFill>
                <a:schemeClr val="bg1">
                  <a:lumMod val="50000"/>
                </a:schemeClr>
              </a:solidFill>
              <a:latin typeface="Open Sans Light" panose="020B0306030504020204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400" dirty="0">
                <a:latin typeface="Open Sans Light" panose="020B0306030504020204"/>
                <a:ea typeface="Open Sans Light" panose="020B0306030504020204" pitchFamily="34" charset="0"/>
                <a:cs typeface="Arial" panose="020B0604020202020204" pitchFamily="34" charset="0"/>
                <a:hlinkClick r:id="rId2"/>
              </a:rPr>
              <a:t>https://www.schule.at/schulfuehrer</a:t>
            </a:r>
            <a:endParaRPr lang="de-DE" sz="2400" dirty="0">
              <a:latin typeface="Open Sans Light" panose="020B0306030504020204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400" dirty="0">
              <a:latin typeface="Open Sans Light" panose="020B0306030504020204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400" dirty="0">
              <a:latin typeface="Open Sans Light" panose="020B0306030504020204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400" dirty="0">
                <a:latin typeface="Open Sans Light" panose="020B0306030504020204"/>
                <a:ea typeface="Open Sans Light" panose="020B0306030504020204" pitchFamily="34" charset="0"/>
                <a:cs typeface="Arial" panose="020B0604020202020204" pitchFamily="34" charset="0"/>
              </a:rPr>
              <a:t>oder jeweilige Schulwebsite</a:t>
            </a:r>
          </a:p>
          <a:p>
            <a:endParaRPr lang="de-AT" sz="2400" dirty="0">
              <a:solidFill>
                <a:schemeClr val="bg1">
                  <a:lumMod val="50000"/>
                </a:schemeClr>
              </a:solidFill>
              <a:latin typeface="Open Sans Light" panose="020B0306030504020204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501900" y="1003300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dirty="0">
                <a:solidFill>
                  <a:srgbClr val="E6007E"/>
                </a:solidFill>
                <a:latin typeface="Open Sans Light" panose="020B0306030504020204"/>
              </a:rPr>
              <a:t>Schulsuche</a:t>
            </a:r>
          </a:p>
        </p:txBody>
      </p:sp>
    </p:spTree>
    <p:extLst>
      <p:ext uri="{BB962C8B-B14F-4D97-AF65-F5344CB8AC3E}">
        <p14:creationId xmlns:p14="http://schemas.microsoft.com/office/powerpoint/2010/main" val="3775086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3" y="5148197"/>
            <a:ext cx="1479105" cy="889774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39775" y="437876"/>
            <a:ext cx="8601513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sz="2400" b="0" i="0" u="none" strike="noStrike" cap="none" normalizeH="0" baseline="0" dirty="0">
                <a:ln>
                  <a:noFill/>
                </a:ln>
                <a:solidFill>
                  <a:srgbClr val="E6007E"/>
                </a:solidFill>
                <a:effectLst/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Beurteilung und</a:t>
            </a:r>
            <a:r>
              <a:rPr kumimoji="0" lang="de-AT" altLang="de-DE" sz="2400" b="0" i="0" u="none" strike="noStrike" cap="none" normalizeH="0" dirty="0">
                <a:ln>
                  <a:noFill/>
                </a:ln>
                <a:solidFill>
                  <a:srgbClr val="E6007E"/>
                </a:solidFill>
                <a:effectLst/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 Aufnahme in Höhere Schulen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sz="1600" baseline="0" dirty="0">
              <a:solidFill>
                <a:srgbClr val="2F394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sz="1600" dirty="0">
              <a:solidFill>
                <a:srgbClr val="2F394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AT" altLang="de-DE" sz="1600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Beurteilung Standard AHS oder Standard </a:t>
            </a:r>
            <a:r>
              <a:rPr lang="de-AT" altLang="de-DE" sz="1600" dirty="0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Sehr gut oder Gut</a:t>
            </a:r>
            <a:r>
              <a:rPr lang="de-AT" altLang="de-DE" sz="1600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: </a:t>
            </a:r>
            <a:endParaRPr lang="de-AT" altLang="de-DE" sz="1600" dirty="0" smtClean="0">
              <a:solidFill>
                <a:srgbClr val="2F3943"/>
              </a:solidFill>
              <a:latin typeface="Open Sans Light" panose="020B0306030504020204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AT" altLang="de-DE" sz="1600" b="1" dirty="0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		Berechtigung </a:t>
            </a:r>
            <a:r>
              <a:rPr lang="de-AT" altLang="de-DE" sz="1600" b="1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zum Übertritt in höhere Schulen (AHS, BHS) 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AT" altLang="de-DE" sz="1600" dirty="0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		(</a:t>
            </a:r>
            <a:r>
              <a:rPr lang="de-AT" altLang="de-DE" sz="1600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Wenn in einem Pflichtgegenstand die Voraussetzung nicht erfüllt ist, </a:t>
            </a:r>
            <a:r>
              <a:rPr lang="de-AT" altLang="de-DE" sz="1600" dirty="0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			kann eine </a:t>
            </a:r>
            <a:r>
              <a:rPr lang="de-AT" altLang="de-DE" sz="1600" dirty="0" err="1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Aufnahmsprüfung</a:t>
            </a:r>
            <a:r>
              <a:rPr lang="de-AT" altLang="de-DE" sz="1600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AT" altLang="de-DE" sz="1600" dirty="0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abgelegt </a:t>
            </a:r>
            <a:r>
              <a:rPr lang="de-AT" altLang="de-DE" sz="1600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werden)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AT" altLang="de-DE" sz="1600" dirty="0">
              <a:solidFill>
                <a:srgbClr val="2F3943"/>
              </a:solidFill>
              <a:latin typeface="Open Sans Light" panose="020B0306030504020204"/>
              <a:ea typeface="Times New Roman" pitchFamily="18" charset="0"/>
              <a:cs typeface="Times New Roman" pitchFamily="18" charset="0"/>
            </a:endParaRPr>
          </a:p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AT" altLang="de-DE" sz="1600" dirty="0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Beurteilung </a:t>
            </a:r>
            <a:r>
              <a:rPr lang="de-AT" altLang="de-DE" sz="1600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Standard AHS oder Standard nicht schlechter als Befriedigend: </a:t>
            </a:r>
            <a:endParaRPr lang="de-AT" altLang="de-DE" sz="1600" dirty="0" smtClean="0">
              <a:solidFill>
                <a:srgbClr val="2F3943"/>
              </a:solidFill>
              <a:latin typeface="Open Sans Light" panose="020B0306030504020204"/>
              <a:ea typeface="Times New Roman" pitchFamily="18" charset="0"/>
              <a:cs typeface="Times New Roman" pitchFamily="18" charset="0"/>
            </a:endParaRPr>
          </a:p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AT" altLang="de-DE" sz="1600" b="1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	</a:t>
            </a:r>
            <a:r>
              <a:rPr lang="de-AT" altLang="de-DE" sz="1600" b="1" dirty="0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	Berechtigung </a:t>
            </a:r>
            <a:r>
              <a:rPr lang="de-AT" altLang="de-DE" sz="1600" b="1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zum Übertritt in mindestens 3-jährige berufsbildende </a:t>
            </a:r>
            <a:r>
              <a:rPr lang="de-AT" altLang="de-DE" sz="1600" b="1" dirty="0" smtClean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		mittlere </a:t>
            </a:r>
            <a:r>
              <a:rPr lang="de-AT" altLang="de-DE" sz="1600" b="1" dirty="0">
                <a:solidFill>
                  <a:srgbClr val="2F3943"/>
                </a:solidFill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Schulen (BMS)  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sz="1600" baseline="0" dirty="0">
              <a:solidFill>
                <a:srgbClr val="2F3943"/>
              </a:solidFill>
              <a:latin typeface="Open Sans Light" panose="020B0306030504020204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b="1" i="0" u="none" strike="noStrike" cap="none" normalizeH="0" baseline="0" dirty="0" err="1" smtClean="0">
                <a:ln>
                  <a:noFill/>
                </a:ln>
                <a:solidFill>
                  <a:srgbClr val="E6007E"/>
                </a:solidFill>
                <a:effectLst/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Aufnahmsprüfungen</a:t>
            </a:r>
            <a:r>
              <a:rPr kumimoji="0" lang="de-AT" altLang="de-DE" b="1" i="0" u="none" strike="noStrike" cap="none" normalizeH="0" baseline="0" dirty="0">
                <a:ln>
                  <a:noFill/>
                </a:ln>
                <a:solidFill>
                  <a:srgbClr val="E6007E"/>
                </a:solidFill>
                <a:effectLst/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b="1" i="0" u="none" strike="noStrike" cap="none" normalizeH="0" baseline="0" dirty="0">
              <a:ln>
                <a:noFill/>
              </a:ln>
              <a:solidFill>
                <a:srgbClr val="E6007E"/>
              </a:solidFill>
              <a:effectLst/>
              <a:latin typeface="Open Sans Light" panose="020B0306030504020204"/>
              <a:ea typeface="Times New Roman" pitchFamily="18" charset="0"/>
              <a:cs typeface="Times New Roman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CC00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de-AT" altLang="de-DE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finden in der letzten </a:t>
            </a:r>
            <a:r>
              <a:rPr kumimoji="0" lang="de-AT" altLang="de-DE" b="0" i="0" u="sng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Schulwoche vor den </a:t>
            </a:r>
            <a:r>
              <a:rPr kumimoji="0" lang="de-AT" altLang="de-DE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Sommerferien statt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CC00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de-AT" altLang="de-DE" b="0" i="0" u="none" strike="noStrike" cap="none" normalizeH="0" baseline="0" dirty="0">
                <a:ln>
                  <a:noFill/>
                </a:ln>
                <a:solidFill>
                  <a:srgbClr val="2F3943"/>
                </a:solidFill>
                <a:effectLst/>
                <a:latin typeface="Open Sans Light" panose="020B0306030504020204"/>
                <a:ea typeface="Times New Roman" pitchFamily="18" charset="0"/>
                <a:cs typeface="Times New Roman" pitchFamily="18" charset="0"/>
              </a:rPr>
              <a:t>nur in den betroffenen Fächern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AT" altLang="de-DE" dirty="0">
              <a:solidFill>
                <a:srgbClr val="2F3943"/>
              </a:solidFill>
              <a:latin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28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50817" y="1061062"/>
            <a:ext cx="75805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Lehrstellensuche</a:t>
            </a:r>
          </a:p>
          <a:p>
            <a:pPr>
              <a:buClr>
                <a:srgbClr val="009900"/>
              </a:buClr>
              <a:buSzPct val="120000"/>
            </a:pPr>
            <a:endParaRPr lang="de-DE" sz="1600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für Schüler, die sich auf die Lehrstellensuche vorbereiten: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BIZ 1220, </a:t>
            </a:r>
            <a:r>
              <a:rPr lang="de-AT" dirty="0">
                <a:latin typeface="Open Sans Light" panose="020B0306030504020204"/>
              </a:rPr>
              <a:t>Tel: (01) 878 71-29299</a:t>
            </a:r>
          </a:p>
          <a:p>
            <a:pPr>
              <a:buClr>
                <a:srgbClr val="009900"/>
              </a:buClr>
              <a:buSzPct val="120000"/>
            </a:pPr>
            <a:endParaRPr lang="de-AT" u="sng" dirty="0">
              <a:latin typeface="Open Sans Light" panose="020B0306030504020204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für einen Lehrbeginn im September sollte mit der Lehrstellensuche bereits im </a:t>
            </a:r>
            <a:r>
              <a:rPr lang="de-AT" b="1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Herbst des Vorjahres </a:t>
            </a:r>
            <a:r>
              <a:rPr lang="de-AT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begonnen werden</a:t>
            </a:r>
            <a:br>
              <a:rPr lang="de-AT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AT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Lehrstellenbörse: </a:t>
            </a:r>
            <a:r>
              <a:rPr lang="de-AT" dirty="0"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  <a:hlinkClick r:id="rId5"/>
              </a:rPr>
              <a:t>http://www.ams.at/lehrstellen/</a:t>
            </a:r>
            <a:endParaRPr lang="de-AT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sz="1600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859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39334" t="47164" r="30476" b="30656"/>
          <a:stretch/>
        </p:blipFill>
        <p:spPr>
          <a:xfrm>
            <a:off x="288120" y="1083434"/>
            <a:ext cx="8155402" cy="337021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70560" y="714102"/>
            <a:ext cx="8151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Schulinformation des Bundesministeriums für Bildung, Wissenschaft und Forschung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ED295C01-39DC-B506-B4B4-33BDA1FCAF00}"/>
              </a:ext>
            </a:extLst>
          </p:cNvPr>
          <p:cNvSpPr txBox="1"/>
          <p:nvPr/>
        </p:nvSpPr>
        <p:spPr>
          <a:xfrm>
            <a:off x="943897" y="4453651"/>
            <a:ext cx="457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Wien</a:t>
            </a:r>
          </a:p>
          <a:p>
            <a:r>
              <a:rPr lang="de-DE" dirty="0"/>
              <a:t>Bildungsdirektion für Wien</a:t>
            </a:r>
            <a:br>
              <a:rPr lang="de-DE" dirty="0"/>
            </a:br>
            <a:r>
              <a:rPr lang="de-DE" dirty="0" err="1"/>
              <a:t>Präs</a:t>
            </a:r>
            <a:r>
              <a:rPr lang="de-DE" dirty="0"/>
              <a:t>/5e-Bildungsberatung</a:t>
            </a:r>
            <a:br>
              <a:rPr lang="de-DE" dirty="0"/>
            </a:br>
            <a:r>
              <a:rPr lang="de-DE" dirty="0"/>
              <a:t>Wipplingerstraße 28</a:t>
            </a:r>
            <a:br>
              <a:rPr lang="de-DE" dirty="0"/>
            </a:br>
            <a:r>
              <a:rPr lang="de-DE" dirty="0"/>
              <a:t>1010 Wien</a:t>
            </a:r>
            <a:br>
              <a:rPr lang="de-DE" dirty="0"/>
            </a:br>
            <a:r>
              <a:rPr lang="de-DE" dirty="0"/>
              <a:t>T +43 1 52525 7700</a:t>
            </a:r>
            <a:br>
              <a:rPr lang="de-DE" dirty="0"/>
            </a:br>
            <a:r>
              <a:rPr lang="de-DE" dirty="0">
                <a:hlinkClick r:id="rId3"/>
              </a:rPr>
              <a:t>bildungsberatung@bildung-wien.gv.at</a:t>
            </a:r>
            <a:r>
              <a:rPr lang="de-DE" dirty="0"/>
              <a:t/>
            </a:r>
            <a:br>
              <a:rPr lang="de-DE" dirty="0"/>
            </a:br>
            <a:r>
              <a:rPr lang="de-DE" dirty="0">
                <a:hlinkClick r:id="rId4"/>
              </a:rPr>
              <a:t>www.bildung-wien.gv.at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7508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28" y="2230245"/>
            <a:ext cx="3576114" cy="215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</Words>
  <Application>Microsoft Office PowerPoint</Application>
  <PresentationFormat>Bildschirmpräsentation (4:3)</PresentationFormat>
  <Paragraphs>195</Paragraphs>
  <Slides>18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6" baseType="lpstr">
      <vt:lpstr>Arial</vt:lpstr>
      <vt:lpstr>Calibri</vt:lpstr>
      <vt:lpstr>Courier New</vt:lpstr>
      <vt:lpstr>Open Sans Light</vt:lpstr>
      <vt:lpstr>Times New Roman</vt:lpstr>
      <vt:lpstr>Verdana</vt:lpstr>
      <vt:lpstr>Wingdings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René Andritsch</dc:creator>
  <cp:lastModifiedBy>Elisabeth Freudenthaler Brandtner</cp:lastModifiedBy>
  <cp:revision>207</cp:revision>
  <dcterms:created xsi:type="dcterms:W3CDTF">2016-08-15T11:23:27Z</dcterms:created>
  <dcterms:modified xsi:type="dcterms:W3CDTF">2023-09-19T08:41:52Z</dcterms:modified>
</cp:coreProperties>
</file>