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0" r:id="rId2"/>
    <p:sldId id="308" r:id="rId3"/>
    <p:sldId id="318" r:id="rId4"/>
    <p:sldId id="329" r:id="rId5"/>
    <p:sldId id="332" r:id="rId6"/>
    <p:sldId id="328" r:id="rId7"/>
    <p:sldId id="322" r:id="rId8"/>
    <p:sldId id="327" r:id="rId9"/>
    <p:sldId id="323" r:id="rId10"/>
    <p:sldId id="319" r:id="rId11"/>
    <p:sldId id="324" r:id="rId12"/>
    <p:sldId id="331" r:id="rId13"/>
    <p:sldId id="325" r:id="rId14"/>
    <p:sldId id="330" r:id="rId15"/>
    <p:sldId id="307" r:id="rId16"/>
    <p:sldId id="317" r:id="rId17"/>
    <p:sldId id="292" r:id="rId18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4D4D4D"/>
    <a:srgbClr val="00CC00"/>
    <a:srgbClr val="FDC300"/>
    <a:srgbClr val="AEC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59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28.09.2022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247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8145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1754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freudenthaler-brandtner@diakonie.at" TargetMode="External"/><Relationship Id="rId5" Type="http://schemas.openxmlformats.org/officeDocument/2006/relationships/hyperlink" Target="mailto:nika.gruber@erg-donaustadt.at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ulfuehrer.ssr-wien.gv.at/" TargetMode="External"/><Relationship Id="rId2" Type="http://schemas.openxmlformats.org/officeDocument/2006/relationships/hyperlink" Target="https://www.schule.at/schulfuehrer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bc.berufsbildendeschulen.at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s.at/lehrstellen/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bildungsberatung@bildung-wien.gv.a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ildung-wien.gv.at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Information der Bildungsberatung am ERG Donaustadt </a:t>
            </a:r>
          </a:p>
          <a:p>
            <a:pPr algn="ctr"/>
            <a:endParaRPr lang="de-DE" sz="4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4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28. </a:t>
            </a:r>
            <a:r>
              <a:rPr lang="de-DE" sz="4000" b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September 2022</a:t>
            </a:r>
            <a:endParaRPr lang="de-DE" sz="4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26. 09. 2019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57" y="3614544"/>
            <a:ext cx="3778685" cy="22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68183" y="574978"/>
            <a:ext cx="77880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Bildungsberatung am ERGD</a:t>
            </a:r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endParaRPr lang="de-DE" sz="2400" b="1" dirty="0">
              <a:solidFill>
                <a:srgbClr val="E6007E"/>
              </a:solidFill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b="1" dirty="0" err="1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Nika</a:t>
            </a:r>
            <a:r>
              <a:rPr lang="de-DE" sz="2400" b="1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Gruber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sz="24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nika.gruber@erg-donaustadt.at</a:t>
            </a:r>
            <a:r>
              <a:rPr lang="de-DE" sz="24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endParaRPr lang="de-DE" sz="24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</a:t>
            </a:r>
          </a:p>
          <a:p>
            <a:pPr>
              <a:buClr>
                <a:srgbClr val="009900"/>
              </a:buClr>
              <a:buSzPct val="120000"/>
            </a:pPr>
            <a:endParaRPr lang="de-DE" sz="2400" b="1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b="1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Freudenthaler-Brandtner</a:t>
            </a:r>
            <a:r>
              <a:rPr lang="de-DE" sz="24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sz="24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elisabeth.freudenthaler-brandtner@erg-donaustadt.at</a:t>
            </a:r>
            <a:endParaRPr lang="de-DE" sz="24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 oder Sprechstunde Freitag, 13.00 bis 13.50 </a:t>
            </a:r>
            <a:r>
              <a:rPr lang="de-DE" sz="24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Uhr</a:t>
            </a:r>
            <a:endParaRPr lang="de-DE" sz="24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400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Unterstützung und Beratung bei Bildungswegentscheidungen: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Schulzweige, Schulwechsel/Schultypen, Eintrittsvoraussetzungen, Lehren, Semester im Ausland, Vorbereitung auf Studienwahl etc.</a:t>
            </a:r>
          </a:p>
        </p:txBody>
      </p:sp>
    </p:spTree>
    <p:extLst>
      <p:ext uri="{BB962C8B-B14F-4D97-AF65-F5344CB8AC3E}">
        <p14:creationId xmlns:p14="http://schemas.microsoft.com/office/powerpoint/2010/main" val="208613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3142445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8000" y="420411"/>
            <a:ext cx="75805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 und ERG Oberstufe</a:t>
            </a:r>
          </a:p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sz="2400" dirty="0"/>
              <a:t>ORG Stundentafeln, Semesterschwerpunkte (Songwriting, 						   Blues, Filmmusik etc.)</a:t>
            </a:r>
          </a:p>
          <a:p>
            <a:r>
              <a:rPr lang="de-AT" sz="2400" dirty="0"/>
              <a:t>ERG Stundentafeln </a:t>
            </a:r>
          </a:p>
          <a:p>
            <a:r>
              <a:rPr lang="de-AT" sz="2400" dirty="0"/>
              <a:t>	GEG (Globale Entwicklung und Gesellschaft) </a:t>
            </a:r>
          </a:p>
          <a:p>
            <a:r>
              <a:rPr lang="de-AT" sz="2400" dirty="0"/>
              <a:t>	ÖKU (Ökologie und Umwelt)</a:t>
            </a:r>
          </a:p>
          <a:p>
            <a:r>
              <a:rPr lang="de-AT" sz="2400" dirty="0"/>
              <a:t> 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r>
              <a:rPr lang="de-AT" sz="2400" dirty="0"/>
              <a:t>Ansprechpersonen: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r>
              <a:rPr lang="de-AT" sz="2400" dirty="0"/>
              <a:t>ORG 	Gregor Kutschera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r>
              <a:rPr lang="de-AT" sz="2400" dirty="0"/>
              <a:t>GEG	Gerald Hödl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r>
              <a:rPr lang="de-AT" sz="2400" dirty="0"/>
              <a:t>ÖKU	Daniel </a:t>
            </a:r>
            <a:r>
              <a:rPr lang="de-AT" sz="2400" dirty="0" err="1"/>
              <a:t>Esletzbichler</a:t>
            </a:r>
            <a:endParaRPr lang="de-AT" sz="2400" dirty="0"/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endParaRPr lang="de-DE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120000"/>
              <a:buFont typeface="Arial"/>
              <a:buChar char="•"/>
            </a:pPr>
            <a:endParaRPr lang="de-DE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</p:txBody>
      </p:sp>
    </p:spTree>
    <p:extLst>
      <p:ext uri="{BB962C8B-B14F-4D97-AF65-F5344CB8AC3E}">
        <p14:creationId xmlns:p14="http://schemas.microsoft.com/office/powerpoint/2010/main" val="2116563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806" y="5270867"/>
            <a:ext cx="1479105" cy="88977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13048" t="17503" r="31524" b="15620"/>
          <a:stretch/>
        </p:blipFill>
        <p:spPr>
          <a:xfrm>
            <a:off x="305856" y="818606"/>
            <a:ext cx="7968279" cy="54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5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DB3D45E8-6959-1177-39E4-E08E7520DEE9}"/>
              </a:ext>
            </a:extLst>
          </p:cNvPr>
          <p:cNvSpPr txBox="1"/>
          <p:nvPr/>
        </p:nvSpPr>
        <p:spPr>
          <a:xfrm>
            <a:off x="191729" y="428178"/>
            <a:ext cx="8067367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ORG,  Jazz, Pop und Weltmusik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Instrumentalfächer: </a:t>
            </a:r>
          </a:p>
          <a:p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E-Bass</a:t>
            </a: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E-Gitarre</a:t>
            </a: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Gesang</a:t>
            </a: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Keyboard</a:t>
            </a: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Saxophon</a:t>
            </a:r>
          </a:p>
          <a:p>
            <a:pPr marL="1200150" lvl="2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Schlagzeug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Praxisorientierte Projekte, Möglichkeit öffentlicher Aufführungen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Semester-Schwerpunkte: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Songwriting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Blues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Vielfalt der Popularmusik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Weltmusik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Musik und Bild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Filmmusik</a:t>
            </a:r>
          </a:p>
          <a:p>
            <a:pPr marL="1200150" lvl="2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Musik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und Politik</a:t>
            </a:r>
          </a:p>
        </p:txBody>
      </p:sp>
    </p:spTree>
    <p:extLst>
      <p:ext uri="{BB962C8B-B14F-4D97-AF65-F5344CB8AC3E}">
        <p14:creationId xmlns:p14="http://schemas.microsoft.com/office/powerpoint/2010/main" val="144023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359" y="5593084"/>
            <a:ext cx="1479105" cy="88977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36577" t="26913" r="48433" b="25949"/>
          <a:stretch/>
        </p:blipFill>
        <p:spPr>
          <a:xfrm>
            <a:off x="444137" y="1452782"/>
            <a:ext cx="3046478" cy="538856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525486" y="562486"/>
            <a:ext cx="3469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Stundentafel Ökologie und Umwelt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l="49715" t="18381" r="32285" b="14233"/>
          <a:stretch/>
        </p:blipFill>
        <p:spPr>
          <a:xfrm>
            <a:off x="3490614" y="1045029"/>
            <a:ext cx="2747956" cy="578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4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143000" y="5802870"/>
            <a:ext cx="6858000" cy="657225"/>
          </a:xfrm>
          <a:prstGeom prst="rect">
            <a:avLst/>
          </a:prstGeom>
          <a:solidFill>
            <a:srgbClr val="AECF26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pic>
        <p:nvPicPr>
          <p:cNvPr id="11" name="Bild 10" descr="eco_200p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350" y="1057275"/>
            <a:ext cx="810000" cy="810000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29" y="5832807"/>
            <a:ext cx="760021" cy="45719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714500" y="912191"/>
            <a:ext cx="465772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Themen</a:t>
            </a:r>
            <a:endParaRPr lang="de-DE" sz="135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14313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5. 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Einführung in die Ökologie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Wasser/Wassernutzung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14313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Ressourcenverteilung und Abfallwirtschaft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Boden / Landwirtschaft</a:t>
            </a:r>
          </a:p>
          <a:p>
            <a:pPr lvl="1">
              <a:buClr>
                <a:srgbClr val="AECB01"/>
              </a:buClr>
              <a:buSzPct val="120000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14313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7. 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Ökosystem Stadt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Atmosphäre / globale Erwärmung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14313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8. 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Energie, Erneuerbare Energie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Lokale und globale Konsequenzen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342878" y="5939554"/>
            <a:ext cx="5875935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Ökologie und Umwelt</a:t>
            </a:r>
          </a:p>
          <a:p>
            <a:pPr>
              <a:lnSpc>
                <a:spcPct val="150000"/>
              </a:lnSpc>
            </a:pPr>
            <a:r>
              <a:rPr lang="de-AT" sz="825" i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nachhaltig</a:t>
            </a:r>
            <a:endParaRPr lang="de-DE" sz="825" i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611702" y="426850"/>
            <a:ext cx="2960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Ökologie und Umwelt</a:t>
            </a:r>
          </a:p>
        </p:txBody>
      </p:sp>
    </p:spTree>
    <p:extLst>
      <p:ext uri="{BB962C8B-B14F-4D97-AF65-F5344CB8AC3E}">
        <p14:creationId xmlns:p14="http://schemas.microsoft.com/office/powerpoint/2010/main" val="325337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359" y="5593084"/>
            <a:ext cx="1479105" cy="889774"/>
          </a:xfrm>
          <a:prstGeom prst="rect">
            <a:avLst/>
          </a:prstGeom>
        </p:spPr>
      </p:pic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977" t="20907" r="48147" b="14905"/>
          <a:stretch/>
        </p:blipFill>
        <p:spPr>
          <a:xfrm>
            <a:off x="-88490" y="1502157"/>
            <a:ext cx="3707315" cy="530492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375955" y="748937"/>
            <a:ext cx="4955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Stundentafel Globale Entwicklung und Gesellschaft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l="49524" t="23461" r="32476" b="16942"/>
          <a:stretch/>
        </p:blipFill>
        <p:spPr>
          <a:xfrm>
            <a:off x="3524434" y="1502157"/>
            <a:ext cx="2719611" cy="506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26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Zentrale Konzepte (z.B. Entwicklung, Nachhaltigkeit, Armut, Peripherie ...)</a:t>
            </a:r>
          </a:p>
          <a:p>
            <a:pPr eaLnBrk="1" hangingPunct="1">
              <a:buClr>
                <a:srgbClr val="E6007E"/>
              </a:buClr>
            </a:pPr>
            <a:endParaRPr lang="de-DE" altLang="de-DE" sz="1800" dirty="0">
              <a:latin typeface="Open Sans Light"/>
            </a:endParaRPr>
          </a:p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Globalisierung</a:t>
            </a:r>
          </a:p>
          <a:p>
            <a:pPr eaLnBrk="1" hangingPunct="1">
              <a:buClr>
                <a:srgbClr val="E6007E"/>
              </a:buClr>
            </a:pPr>
            <a:endParaRPr lang="de-DE" altLang="de-DE" sz="1800" dirty="0">
              <a:latin typeface="Open Sans Light"/>
            </a:endParaRPr>
          </a:p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Marginalisierung und Ungleichheit</a:t>
            </a:r>
          </a:p>
          <a:p>
            <a:pPr eaLnBrk="1" hangingPunct="1">
              <a:buClr>
                <a:srgbClr val="E6007E"/>
              </a:buClr>
            </a:pPr>
            <a:endParaRPr lang="de-DE" altLang="de-DE" sz="1800" dirty="0">
              <a:latin typeface="Open Sans Light"/>
            </a:endParaRPr>
          </a:p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Geschichte der Nord-Süd-Beziehungen</a:t>
            </a:r>
          </a:p>
          <a:p>
            <a:pPr eaLnBrk="1" hangingPunct="1">
              <a:buClr>
                <a:srgbClr val="E6007E"/>
              </a:buClr>
            </a:pPr>
            <a:endParaRPr lang="de-DE" altLang="de-DE" sz="1800" dirty="0">
              <a:latin typeface="Open Sans Light"/>
            </a:endParaRPr>
          </a:p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Akteure (NGOs, UNO, transnationale Konzerne …)</a:t>
            </a:r>
          </a:p>
          <a:p>
            <a:pPr eaLnBrk="1" hangingPunct="1">
              <a:buClr>
                <a:srgbClr val="E6007E"/>
              </a:buClr>
            </a:pPr>
            <a:endParaRPr lang="de-DE" altLang="de-DE" sz="1800" dirty="0">
              <a:latin typeface="Open Sans Light"/>
            </a:endParaRPr>
          </a:p>
          <a:p>
            <a:pPr eaLnBrk="1" hangingPunct="1">
              <a:buClr>
                <a:srgbClr val="E6007E"/>
              </a:buClr>
            </a:pPr>
            <a:r>
              <a:rPr lang="de-DE" altLang="de-DE" sz="1800" dirty="0">
                <a:latin typeface="Open Sans Light"/>
              </a:rPr>
              <a:t>Strategien (Entwicklungszusammenarbeit, Fair Trade, internationale Abkommen …)</a:t>
            </a: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897039" y="846161"/>
            <a:ext cx="3628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Internationale Entwicklung</a:t>
            </a:r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359" y="5593084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3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426014"/>
            <a:ext cx="75805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Anmeldungen ERG Donaustadt:</a:t>
            </a:r>
          </a:p>
          <a:p>
            <a:pPr lvl="1">
              <a:buClr>
                <a:srgbClr val="E6007E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Anmeldeformular</a:t>
            </a: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 </a:t>
            </a:r>
          </a:p>
          <a:p>
            <a:pPr lvl="1">
              <a:buClr>
                <a:srgbClr val="E6007E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Ausgabe KB voraussichtlich </a:t>
            </a: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Mo. 20. Februar, </a:t>
            </a: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E6007E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</a:p>
          <a:p>
            <a:pPr lvl="3">
              <a:buClr>
                <a:srgbClr val="E6007E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Frist</a:t>
            </a:r>
          </a:p>
          <a:p>
            <a:pPr lvl="1">
              <a:buClr>
                <a:srgbClr val="00CC00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Abgabe des ausgefüllten Anmeldeformulars </a:t>
            </a:r>
          </a:p>
          <a:p>
            <a:pPr lvl="1">
              <a:buClr>
                <a:srgbClr val="00CC00"/>
              </a:buClr>
            </a:pPr>
            <a:r>
              <a:rPr lang="de-DE" sz="16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Frist bis </a:t>
            </a:r>
            <a:r>
              <a:rPr lang="de-DE" sz="1600" b="1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3. März </a:t>
            </a:r>
            <a:endParaRPr lang="de-DE" sz="1600" b="1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bei der/dem </a:t>
            </a: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Klassenbetreuer*in</a:t>
            </a:r>
          </a:p>
          <a:p>
            <a:pPr lvl="1">
              <a:buClr>
                <a:srgbClr val="00CC00"/>
              </a:buClr>
            </a:pP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Wenn Abmeldung definitiv </a:t>
            </a:r>
            <a:r>
              <a:rPr lang="de-DE" sz="1600" b="1" dirty="0" smtClean="0">
                <a:solidFill>
                  <a:srgbClr val="00B05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mit Abmeldeformular (Homepage) im Sekretariat abmelden.</a:t>
            </a:r>
            <a:endParaRPr lang="de-DE" sz="1600" b="1" dirty="0">
              <a:solidFill>
                <a:srgbClr val="00B05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Weiterführung des in der Unterstufe gewählten Schwerpunktes auch in der Oberstufe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Für ORG ist ein Eignungsgespräch vorgesehen (Lehrkraft Musik)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27" y="5060344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5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50817" y="1061062"/>
            <a:ext cx="75805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endParaRPr lang="de-AT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46561" y="785144"/>
            <a:ext cx="834038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CC00"/>
              </a:buClr>
              <a:buSzPct val="120000"/>
            </a:pPr>
            <a:r>
              <a:rPr lang="de-DE" sz="2400" b="1" dirty="0">
                <a:solidFill>
                  <a:srgbClr val="4D4D4D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Schulwechsel </a:t>
            </a:r>
          </a:p>
          <a:p>
            <a:pPr>
              <a:buClr>
                <a:srgbClr val="00CC00"/>
              </a:buClr>
              <a:buSzPct val="120000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Infos zu Fristen und Unterlagen auf den Schulwebsites beachten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Aufnahmeverfahren, Eignungsprüfungen zusätzlich zum positiven Abschluss der 8. Schulstufe (</a:t>
            </a:r>
            <a:r>
              <a:rPr lang="de-DE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Bafep</a:t>
            </a: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Grafik, Mode…)</a:t>
            </a:r>
          </a:p>
          <a:p>
            <a:pPr>
              <a:buClr>
                <a:srgbClr val="00CC00"/>
              </a:buClr>
              <a:buSzPct val="120000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individuelle Aufnahmebedingungen (Aufnahmegespräch etc.)</a:t>
            </a:r>
          </a:p>
          <a:p>
            <a:pPr>
              <a:buClr>
                <a:srgbClr val="00CC00"/>
              </a:buClr>
              <a:buSzPct val="120000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Zeitrahmen und ev. Terminvergabe für die Anmeldung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welche Schulnachrichten und Zeugnisse vorzulegen sind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müssen weitere Unterlagen vorgelegt werden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 über Stundentafeln, Schulschwerpunkte etc.</a:t>
            </a:r>
          </a:p>
          <a:p>
            <a:pPr>
              <a:buClr>
                <a:srgbClr val="00CC00"/>
              </a:buClr>
              <a:buSzPct val="120000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97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72523" y="559206"/>
            <a:ext cx="46616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Wahlmöglichkeiten 14+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Oberstufe ERGD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AHS/BHS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BMS, Fachschulen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Übergangsklassen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FMS/PTS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1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62000" y="1582253"/>
            <a:ext cx="711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AT" sz="2400" dirty="0">
                <a:solidFill>
                  <a:schemeClr val="bg1">
                    <a:lumMod val="50000"/>
                  </a:schemeClr>
                </a:solidFill>
              </a:rPr>
              <a:t>Schulführer online</a:t>
            </a:r>
          </a:p>
          <a:p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+mj-lt"/>
                <a:ea typeface="Open Sans Light" panose="020B0306030504020204" pitchFamily="34" charset="0"/>
                <a:cs typeface="Arial" panose="020B0604020202020204" pitchFamily="34" charset="0"/>
                <a:hlinkClick r:id="rId2"/>
              </a:rPr>
              <a:t>https://www.schule.at/schulfuehrer</a:t>
            </a:r>
            <a:endParaRPr lang="de-DE" sz="2400" dirty="0">
              <a:latin typeface="+mj-lt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sz="2400" u="sng" dirty="0">
                <a:latin typeface="+mj-lt"/>
                <a:hlinkClick r:id="rId3"/>
              </a:rPr>
              <a:t>https://schulfuehrer.ssr-wien.gv.at/</a:t>
            </a:r>
            <a:endParaRPr lang="de-DE" sz="2400" dirty="0">
              <a:latin typeface="+mj-lt"/>
            </a:endParaRPr>
          </a:p>
          <a:p>
            <a:r>
              <a:rPr lang="de-AT" sz="2400" u="sng" dirty="0">
                <a:latin typeface="+mj-lt"/>
                <a:hlinkClick r:id="rId4"/>
              </a:rPr>
              <a:t>http://www.abc.berufsbildendeschulen.at/</a:t>
            </a:r>
            <a:endParaRPr lang="de-DE" sz="2400" dirty="0">
              <a:latin typeface="+mj-lt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4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4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oder jeweilige Schulwebsite</a:t>
            </a:r>
          </a:p>
          <a:p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501900" y="1003300"/>
            <a:ext cx="227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/>
              <a:t>Schulsuche</a:t>
            </a:r>
          </a:p>
        </p:txBody>
      </p:sp>
    </p:spTree>
    <p:extLst>
      <p:ext uri="{BB962C8B-B14F-4D97-AF65-F5344CB8AC3E}">
        <p14:creationId xmlns:p14="http://schemas.microsoft.com/office/powerpoint/2010/main" val="3775086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5148197"/>
            <a:ext cx="1479105" cy="889774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11200" y="249047"/>
            <a:ext cx="76073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2400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Beurteilung und</a:t>
            </a:r>
            <a:r>
              <a:rPr kumimoji="0" lang="de-AT" altLang="de-DE" sz="2400" b="0" i="0" u="none" strike="noStrike" cap="none" normalizeH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Aufnahme in Höhere Schulen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baseline="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AT" altLang="de-DE" sz="1600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Beurteilung Standard AHS oder Standard nicht schlechter als Gut: </a:t>
            </a:r>
            <a:r>
              <a:rPr lang="de-AT" altLang="de-DE" sz="1600" b="1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Berechtigung zum Übertritt in höhere Schulen (AHS, BHS)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AT" altLang="de-DE" sz="1600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(Wenn in einem Pflichtgegenstand die Voraussetzung nicht erfüllt ist, kann zum Übertritt in eine andere höhere Schule eine </a:t>
            </a:r>
            <a:r>
              <a:rPr lang="de-AT" altLang="de-DE" sz="1600" dirty="0" err="1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Aufnahmsprüfung</a:t>
            </a:r>
            <a:r>
              <a:rPr lang="de-AT" altLang="de-DE" sz="1600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abgelegt werden)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de-AT" altLang="de-DE" sz="1600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Beurteilung Standard AHS oder Standard nicht schlechter als Befriedigend: </a:t>
            </a:r>
            <a:r>
              <a:rPr lang="de-AT" altLang="de-DE" sz="1600" b="1" dirty="0">
                <a:solidFill>
                  <a:srgbClr val="2F394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Berechtigung zum Übertritt in mindestens 3-jährige berufsbildende mittlere Schulen (BMS)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baseline="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baseline="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b="1" i="0" u="none" strike="noStrike" cap="none" normalizeH="0" baseline="0" dirty="0" err="1">
                <a:ln>
                  <a:noFill/>
                </a:ln>
                <a:solidFill>
                  <a:srgbClr val="E6007E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Aufnahmspr</a:t>
            </a:r>
            <a:r>
              <a:rPr kumimoji="0" lang="de-AT" altLang="de-DE" b="1" i="0" u="none" strike="noStrike" cap="none" normalizeH="0" baseline="0" dirty="0" err="1">
                <a:ln>
                  <a:noFill/>
                </a:ln>
                <a:solidFill>
                  <a:srgbClr val="E6007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ü</a:t>
            </a:r>
            <a:r>
              <a:rPr kumimoji="0" lang="de-AT" altLang="de-DE" b="1" i="0" u="none" strike="noStrike" cap="none" normalizeH="0" baseline="0" dirty="0" err="1">
                <a:ln>
                  <a:noFill/>
                </a:ln>
                <a:solidFill>
                  <a:srgbClr val="E6007E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fungen</a:t>
            </a:r>
            <a:r>
              <a:rPr kumimoji="0" lang="de-AT" altLang="de-DE" b="1" i="0" u="none" strike="noStrike" cap="none" normalizeH="0" baseline="0" dirty="0">
                <a:ln>
                  <a:noFill/>
                </a:ln>
                <a:solidFill>
                  <a:srgbClr val="E6007E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b="1" i="0" u="none" strike="noStrike" cap="none" normalizeH="0" baseline="0" dirty="0">
              <a:ln>
                <a:noFill/>
              </a:ln>
              <a:solidFill>
                <a:srgbClr val="E6007E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CC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finden in der letzten </a:t>
            </a:r>
            <a:r>
              <a:rPr kumimoji="0" lang="de-AT" altLang="de-DE" b="0" i="0" u="sng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Schulwoche vor den </a:t>
            </a: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Sommerferien statt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CC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nur in den betroffenen F</a:t>
            </a: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ä</a:t>
            </a: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chern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dirty="0">
              <a:solidFill>
                <a:srgbClr val="2F3943"/>
              </a:solidFill>
              <a:latin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28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50817" y="1061062"/>
            <a:ext cx="7580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Lehrstellensuche</a:t>
            </a:r>
          </a:p>
          <a:p>
            <a:pPr>
              <a:buClr>
                <a:srgbClr val="009900"/>
              </a:buClr>
              <a:buSzPct val="120000"/>
            </a:pPr>
            <a:endParaRPr lang="de-DE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für Schüler, die sich auf die Lehrstellensuche vorbereiten: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BIZ 1220, </a:t>
            </a:r>
            <a:r>
              <a:rPr lang="de-AT" dirty="0"/>
              <a:t>Tel: (01) 878 71-29299</a:t>
            </a:r>
          </a:p>
          <a:p>
            <a:pPr>
              <a:buClr>
                <a:srgbClr val="009900"/>
              </a:buClr>
              <a:buSzPct val="120000"/>
            </a:pPr>
            <a:endParaRPr lang="de-AT" u="sng" dirty="0"/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für einen Lehrbeginn im September sollte mit der Lehrstellensuche bereits im </a:t>
            </a:r>
            <a:r>
              <a:rPr lang="de-AT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Herbst des Vorjahres 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begonnen werden</a:t>
            </a:r>
            <a:b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Lehrstellenbörse: 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5"/>
              </a:rPr>
              <a:t>http://www.ams.at/lehrstellen/</a:t>
            </a: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859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39334" t="47164" r="30476" b="30656"/>
          <a:stretch/>
        </p:blipFill>
        <p:spPr>
          <a:xfrm>
            <a:off x="288120" y="1083434"/>
            <a:ext cx="8155402" cy="337021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70560" y="714102"/>
            <a:ext cx="815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Schulinformation des Bundesministeriums für Bildung, Wissenschaft und Forschung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ED295C01-39DC-B506-B4B4-33BDA1FCAF00}"/>
              </a:ext>
            </a:extLst>
          </p:cNvPr>
          <p:cNvSpPr txBox="1"/>
          <p:nvPr/>
        </p:nvSpPr>
        <p:spPr>
          <a:xfrm>
            <a:off x="943897" y="4453651"/>
            <a:ext cx="457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Wien</a:t>
            </a:r>
          </a:p>
          <a:p>
            <a:r>
              <a:rPr lang="de-DE" dirty="0"/>
              <a:t>Bildungsdirektion für Wien</a:t>
            </a:r>
            <a:br>
              <a:rPr lang="de-DE" dirty="0"/>
            </a:br>
            <a:r>
              <a:rPr lang="de-DE" dirty="0" err="1"/>
              <a:t>Präs</a:t>
            </a:r>
            <a:r>
              <a:rPr lang="de-DE" dirty="0"/>
              <a:t>/5e-Bildungsberatung</a:t>
            </a:r>
            <a:br>
              <a:rPr lang="de-DE" dirty="0"/>
            </a:br>
            <a:r>
              <a:rPr lang="de-DE" dirty="0"/>
              <a:t>Wipplingerstraße 28</a:t>
            </a:r>
            <a:br>
              <a:rPr lang="de-DE" dirty="0"/>
            </a:br>
            <a:r>
              <a:rPr lang="de-DE" dirty="0"/>
              <a:t>1010 Wien</a:t>
            </a:r>
            <a:br>
              <a:rPr lang="de-DE" dirty="0"/>
            </a:br>
            <a:r>
              <a:rPr lang="de-DE" dirty="0"/>
              <a:t>T +43 1 52525 7700</a:t>
            </a:r>
            <a:br>
              <a:rPr lang="de-DE" dirty="0"/>
            </a:br>
            <a:r>
              <a:rPr lang="de-DE" dirty="0">
                <a:hlinkClick r:id="rId3"/>
              </a:rPr>
              <a:t>bildungsberatung@bildung-wien.gv.at</a:t>
            </a:r>
            <a:r>
              <a:rPr lang="de-DE" dirty="0"/>
              <a:t/>
            </a:r>
            <a:br>
              <a:rPr lang="de-DE" dirty="0"/>
            </a:br>
            <a:r>
              <a:rPr lang="de-DE" dirty="0">
                <a:hlinkClick r:id="rId4"/>
              </a:rPr>
              <a:t>www.bildung-wien.gv.at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7508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Office PowerPoint</Application>
  <PresentationFormat>Bildschirmpräsentation (4:3)</PresentationFormat>
  <Paragraphs>186</Paragraphs>
  <Slides>17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Open Sans Light</vt:lpstr>
      <vt:lpstr>Times New Roman</vt:lpstr>
      <vt:lpstr>Verdana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Elisabeth Freudenthaler Brandtner</cp:lastModifiedBy>
  <cp:revision>192</cp:revision>
  <dcterms:created xsi:type="dcterms:W3CDTF">2016-08-15T11:23:27Z</dcterms:created>
  <dcterms:modified xsi:type="dcterms:W3CDTF">2022-09-28T14:20:05Z</dcterms:modified>
</cp:coreProperties>
</file>