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60" r:id="rId2"/>
    <p:sldId id="303" r:id="rId3"/>
    <p:sldId id="282" r:id="rId4"/>
    <p:sldId id="297" r:id="rId5"/>
    <p:sldId id="298" r:id="rId6"/>
    <p:sldId id="299" r:id="rId7"/>
    <p:sldId id="293" r:id="rId8"/>
    <p:sldId id="302" r:id="rId9"/>
    <p:sldId id="310" r:id="rId10"/>
    <p:sldId id="290" r:id="rId11"/>
    <p:sldId id="291" r:id="rId12"/>
    <p:sldId id="301" r:id="rId13"/>
    <p:sldId id="294" r:id="rId14"/>
    <p:sldId id="292" r:id="rId15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E6007E"/>
    <a:srgbClr val="FF9933"/>
    <a:srgbClr val="FDC300"/>
    <a:srgbClr val="33CC33"/>
    <a:srgbClr val="AECB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282" autoAdjust="0"/>
    <p:restoredTop sz="94684"/>
  </p:normalViewPr>
  <p:slideViewPr>
    <p:cSldViewPr snapToGrid="0" snapToObjects="1">
      <p:cViewPr varScale="1">
        <p:scale>
          <a:sx n="106" d="100"/>
          <a:sy n="106" d="100"/>
        </p:scale>
        <p:origin x="1128" y="1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BB7654-6D56-4063-959E-A7848444EE41}" type="datetimeFigureOut">
              <a:rPr lang="de-AT" smtClean="0"/>
              <a:t>20.09.22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4EA922-AFAC-4AF9-A324-C605A814C866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8521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046468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05024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AT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20.09.22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2876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20.09.22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2273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20.09.22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9291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20.09.22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916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20.09.22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7842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20.09.22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9534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20.09.22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4852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20.09.22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082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20.09.22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3560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20.09.22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0729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20.09.22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8120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523F15-42D0-0747-9AFB-69C922DCEE93}" type="datetimeFigureOut">
              <a:rPr lang="de-DE" smtClean="0"/>
              <a:t>20.09.22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B24CA8-100E-8745-88AD-CDC4EFFD9A5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5368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file:////C:/Users/Alina/Google%20Drive/ERG_Donaustadt/marketing_&#246;a/ERG_brief_fax_pp_vorlagen/ERG_briefpapier_vorlage_wasserzeichen.docx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 flipV="1">
            <a:off x="0" y="6037971"/>
            <a:ext cx="9144000" cy="88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239775" y="6251638"/>
            <a:ext cx="4726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20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612000" y="612000"/>
            <a:ext cx="758058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Herzlich willkommen </a:t>
            </a:r>
          </a:p>
          <a:p>
            <a:pPr algn="ctr"/>
            <a:endParaRPr lang="de-DE" sz="40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de-DE" sz="40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zum Elternabend </a:t>
            </a:r>
          </a:p>
          <a:p>
            <a:pPr algn="ctr"/>
            <a:endParaRPr lang="de-DE" sz="28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de-DE" sz="28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21.09.2022</a:t>
            </a:r>
          </a:p>
        </p:txBody>
      </p:sp>
      <p:pic>
        <p:nvPicPr>
          <p:cNvPr id="8" name="Bild 4" descr="Logo_ERG_RGB_512p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657" y="3614544"/>
            <a:ext cx="3778685" cy="227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237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176734"/>
            <a:ext cx="9144000" cy="596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6096000"/>
            <a:ext cx="1013361" cy="60960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21689" y="-126324"/>
            <a:ext cx="78345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de-DE" sz="3600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ct val="150000"/>
              </a:lnSpc>
            </a:pPr>
            <a:endParaRPr lang="de-DE" sz="2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850817" y="1070432"/>
            <a:ext cx="758058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Bildungsberatung am ERGD</a:t>
            </a:r>
          </a:p>
          <a:p>
            <a:r>
              <a:rPr lang="de-DE" sz="24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hlinkClick r:id="rId4" action="ppaction://program"/>
              </a:rPr>
              <a:t> </a:t>
            </a:r>
          </a:p>
          <a:p>
            <a:r>
              <a:rPr lang="de-DE" sz="2400" b="1" dirty="0">
                <a:solidFill>
                  <a:srgbClr val="E6007E"/>
                </a:solidFill>
              </a:rPr>
              <a:t>Elisabeth Freudenthaler-Brandtner</a:t>
            </a:r>
            <a:r>
              <a:rPr lang="de-DE" sz="2400" b="1" dirty="0"/>
              <a:t>, Sprechstunde: nach Vereinbarung/Freitag, 12.10-13.00</a:t>
            </a:r>
            <a:endParaRPr lang="de-DE" sz="2400" dirty="0"/>
          </a:p>
          <a:p>
            <a:r>
              <a:rPr lang="de-DE" sz="2400" dirty="0" err="1"/>
              <a:t>elisabeth.freudenthaler-brandtner@erg-donaustadt.at</a:t>
            </a:r>
            <a:endParaRPr lang="de-DE" sz="2400" dirty="0"/>
          </a:p>
          <a:p>
            <a:endParaRPr lang="de-DE" sz="2400" b="1" dirty="0"/>
          </a:p>
          <a:p>
            <a:r>
              <a:rPr lang="de-DE" sz="2400" b="1" dirty="0" err="1">
                <a:solidFill>
                  <a:srgbClr val="E6007E"/>
                </a:solidFill>
              </a:rPr>
              <a:t>Nika</a:t>
            </a:r>
            <a:r>
              <a:rPr lang="de-DE" sz="2400" b="1" dirty="0">
                <a:solidFill>
                  <a:srgbClr val="E6007E"/>
                </a:solidFill>
              </a:rPr>
              <a:t> Gruber</a:t>
            </a:r>
            <a:r>
              <a:rPr lang="de-DE" sz="2400" b="1" dirty="0"/>
              <a:t>,  Sprechstunde: nach Vereinbarung</a:t>
            </a:r>
            <a:r>
              <a:rPr lang="de-DE" sz="2400" dirty="0"/>
              <a:t> </a:t>
            </a:r>
          </a:p>
          <a:p>
            <a:r>
              <a:rPr lang="de-DE" sz="2400" dirty="0" err="1"/>
              <a:t>nika.gruber@erg-donaustadt.at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2353142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176734"/>
            <a:ext cx="9144000" cy="596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899" y="6178367"/>
            <a:ext cx="1013361" cy="60960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08000" y="533400"/>
            <a:ext cx="78345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de-DE" sz="3600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ct val="150000"/>
              </a:lnSpc>
            </a:pPr>
            <a:endParaRPr lang="de-DE" sz="2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508000" y="914400"/>
            <a:ext cx="744074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Schulzweigwahl im ERGD</a:t>
            </a:r>
          </a:p>
          <a:p>
            <a:pPr>
              <a:buClr>
                <a:srgbClr val="009900"/>
              </a:buClr>
              <a:buSzPct val="120000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sz="2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Information zu den Zweigen</a:t>
            </a:r>
          </a:p>
          <a:p>
            <a:pPr marL="742950" lvl="1" indent="-285750">
              <a:buClr>
                <a:srgbClr val="FF66CC"/>
              </a:buClr>
              <a:buSzPct val="120000"/>
              <a:buFont typeface="Arial"/>
              <a:buChar char="•"/>
            </a:pPr>
            <a:r>
              <a:rPr lang="de-DE" sz="2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Globale Entwicklung und Gesellschaft (GEG)</a:t>
            </a:r>
          </a:p>
          <a:p>
            <a:pPr marL="742950" lvl="1" indent="-285750">
              <a:buClr>
                <a:srgbClr val="FF66CC"/>
              </a:buClr>
              <a:buSzPct val="120000"/>
              <a:buFont typeface="Arial"/>
              <a:buChar char="•"/>
            </a:pPr>
            <a:r>
              <a:rPr lang="de-DE" sz="2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Ökologie und Umwelt (ÖKO)</a:t>
            </a:r>
          </a:p>
          <a:p>
            <a:pPr marL="742950" lvl="1" indent="-285750">
              <a:buClr>
                <a:srgbClr val="FF66CC"/>
              </a:buClr>
              <a:buSzPct val="120000"/>
              <a:buFont typeface="Arial"/>
              <a:buChar char="•"/>
            </a:pPr>
            <a:r>
              <a:rPr lang="de-DE" sz="2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ORG Jazz, Pop und Weltmusik</a:t>
            </a: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sz="2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Was bedeutet die Schulzweigwahl für </a:t>
            </a:r>
          </a:p>
          <a:p>
            <a:pPr marL="742950" lvl="1" indent="-285750">
              <a:buClr>
                <a:srgbClr val="FDC300"/>
              </a:buClr>
              <a:buSzPct val="120000"/>
              <a:buFont typeface="Arial"/>
              <a:buChar char="•"/>
            </a:pPr>
            <a:r>
              <a:rPr lang="de-DE" sz="2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die Unterstufe</a:t>
            </a:r>
          </a:p>
          <a:p>
            <a:pPr marL="742950" lvl="1" indent="-285750">
              <a:buClr>
                <a:srgbClr val="FDC300"/>
              </a:buClr>
              <a:buSzPct val="120000"/>
              <a:buFont typeface="Arial"/>
              <a:buChar char="•"/>
            </a:pPr>
            <a:r>
              <a:rPr lang="de-DE" sz="2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ggf. für die Oberstufe</a:t>
            </a:r>
          </a:p>
          <a:p>
            <a:pPr lvl="1">
              <a:buClr>
                <a:srgbClr val="FF66CC"/>
              </a:buClr>
              <a:buSzPct val="120000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sz="2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Zweigwahl, Zeitplan</a:t>
            </a:r>
          </a:p>
          <a:p>
            <a:pPr>
              <a:buClr>
                <a:srgbClr val="009900"/>
              </a:buClr>
              <a:buSzPct val="120000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2056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 flipV="1">
            <a:off x="0" y="6037971"/>
            <a:ext cx="9144000" cy="88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239775" y="6251638"/>
            <a:ext cx="4726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20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612000" y="816711"/>
            <a:ext cx="758058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rgbClr val="E6007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2. Klasse: Entscheidung über die Wahl des Schulzweiges: </a:t>
            </a:r>
          </a:p>
          <a:p>
            <a:endParaRPr lang="de-DE" sz="20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de-DE" sz="20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de-DE" sz="32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ab der 3. Klasse Besuch eines der beiden Schulzweige: </a:t>
            </a:r>
          </a:p>
          <a:p>
            <a:pPr lvl="1">
              <a:buClr>
                <a:srgbClr val="E6007E"/>
              </a:buClr>
            </a:pPr>
            <a:endParaRPr lang="de-DE" sz="20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468313" lvl="1" indent="-457200">
              <a:buClr>
                <a:srgbClr val="E6007E"/>
              </a:buClr>
              <a:buFont typeface="Arial" panose="020B0604020202020204" pitchFamily="34" charset="0"/>
              <a:buChar char="•"/>
            </a:pPr>
            <a:r>
              <a:rPr lang="de-DE" sz="2800" b="1" dirty="0">
                <a:solidFill>
                  <a:srgbClr val="00B05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Globale Entwicklung und Gesellschaft (GEG) (sprachlich)</a:t>
            </a:r>
          </a:p>
          <a:p>
            <a:pPr lvl="1">
              <a:buClr>
                <a:srgbClr val="E6007E"/>
              </a:buClr>
            </a:pPr>
            <a:r>
              <a:rPr lang="de-AT" sz="24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	</a:t>
            </a:r>
            <a:endParaRPr lang="de-AT" sz="24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468313" lvl="1" indent="-457200">
              <a:buClr>
                <a:srgbClr val="E6007E"/>
              </a:buClr>
              <a:buSzPct val="103000"/>
              <a:buFont typeface="Arial" panose="020B0604020202020204" pitchFamily="34" charset="0"/>
              <a:buChar char="•"/>
            </a:pPr>
            <a:r>
              <a:rPr lang="de-DE" sz="2800" b="1" dirty="0">
                <a:solidFill>
                  <a:srgbClr val="00B05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Ökologie und Umwelt (naturwissenschaftlich)</a:t>
            </a:r>
          </a:p>
          <a:p>
            <a:pPr lvl="1">
              <a:buClr>
                <a:srgbClr val="E6007E"/>
              </a:buClr>
            </a:pPr>
            <a:endParaRPr lang="de-DE" sz="2800" b="1" dirty="0">
              <a:solidFill>
                <a:srgbClr val="E6007E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lvl="1">
              <a:buClr>
                <a:srgbClr val="E6007E"/>
              </a:buClr>
            </a:pPr>
            <a:endParaRPr lang="de-DE" sz="20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de-DE" sz="20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de-DE" sz="20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de-DE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8" name="Bild 4" descr="Logo_ERG_RGB_512p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053" y="5649080"/>
            <a:ext cx="1479105" cy="88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552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 flipV="1">
            <a:off x="0" y="6037971"/>
            <a:ext cx="9144000" cy="88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239775" y="6251638"/>
            <a:ext cx="4726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20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8" name="Bild 4" descr="Logo_ERG_RGB_512p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911" y="5148197"/>
            <a:ext cx="1479105" cy="889774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339634" y="190058"/>
            <a:ext cx="82295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Auswahl </a:t>
            </a:r>
            <a:r>
              <a:rPr lang="de-AT" sz="2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zwischen </a:t>
            </a:r>
          </a:p>
          <a:p>
            <a:endParaRPr lang="de-AT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00CC00"/>
              </a:buClr>
            </a:pPr>
            <a:r>
              <a:rPr lang="de-AT" sz="20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sprachlicher</a:t>
            </a:r>
            <a:r>
              <a:rPr lang="de-AT" sz="2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de-AT" sz="1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(Schulzweig Globale Entwicklung u. Gesellschaft) oder </a:t>
            </a:r>
            <a:r>
              <a:rPr lang="de-AT" sz="20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naturwissenschaftlicher</a:t>
            </a:r>
            <a:r>
              <a:rPr lang="de-AT" sz="2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de-AT" sz="1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(Schulzweig Ökologie und Umwelt) </a:t>
            </a:r>
            <a:r>
              <a:rPr lang="de-AT" sz="20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Spezialisierung:</a:t>
            </a:r>
            <a:endParaRPr lang="de-DE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3545076"/>
              </p:ext>
            </p:extLst>
          </p:nvPr>
        </p:nvGraphicFramePr>
        <p:xfrm>
          <a:off x="437729" y="1636608"/>
          <a:ext cx="8033407" cy="34351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23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30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30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24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024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71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1100" dirty="0">
                          <a:effectLst/>
                        </a:rPr>
                        <a:t> </a:t>
                      </a:r>
                      <a:endParaRPr lang="de-A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2000" dirty="0">
                          <a:effectLst/>
                        </a:rPr>
                        <a:t>Ökologie und Umwelt</a:t>
                      </a:r>
                      <a:endParaRPr lang="de-A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2000">
                          <a:effectLst/>
                        </a:rPr>
                        <a:t>Globale Entwicklung und Gesellschaft</a:t>
                      </a:r>
                      <a:endParaRPr lang="de-AT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999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1100" dirty="0">
                          <a:effectLst/>
                        </a:rPr>
                        <a:t>3. Klasse</a:t>
                      </a:r>
                      <a:endParaRPr lang="de-A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2000" dirty="0">
                          <a:effectLst/>
                        </a:rPr>
                        <a:t>2 Stunden</a:t>
                      </a:r>
                      <a:endParaRPr lang="de-A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2000" dirty="0">
                          <a:effectLst/>
                        </a:rPr>
                        <a:t>Biologie</a:t>
                      </a:r>
                      <a:endParaRPr lang="de-A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2000" dirty="0">
                          <a:effectLst/>
                        </a:rPr>
                        <a:t>4 Stunden</a:t>
                      </a:r>
                      <a:endParaRPr lang="de-A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2000">
                          <a:effectLst/>
                        </a:rPr>
                        <a:t>Spanisch</a:t>
                      </a:r>
                      <a:endParaRPr lang="de-AT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9525">
                <a:tc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2000" dirty="0">
                          <a:effectLst/>
                        </a:rPr>
                        <a:t>2 Stunden</a:t>
                      </a:r>
                      <a:endParaRPr lang="de-A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2000" dirty="0">
                          <a:effectLst/>
                        </a:rPr>
                        <a:t>Geometrisches Zeichnen</a:t>
                      </a:r>
                      <a:endParaRPr lang="de-A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2000" dirty="0">
                          <a:effectLst/>
                        </a:rPr>
                        <a:t> </a:t>
                      </a:r>
                      <a:endParaRPr lang="de-A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2000">
                          <a:effectLst/>
                        </a:rPr>
                        <a:t> </a:t>
                      </a:r>
                      <a:endParaRPr lang="de-AT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999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1100">
                          <a:effectLst/>
                        </a:rPr>
                        <a:t>4. Klasse</a:t>
                      </a:r>
                      <a:endParaRPr lang="de-A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2000">
                          <a:effectLst/>
                        </a:rPr>
                        <a:t>2 Stunden</a:t>
                      </a:r>
                      <a:endParaRPr lang="de-AT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2000" dirty="0">
                          <a:effectLst/>
                        </a:rPr>
                        <a:t>Chemie</a:t>
                      </a:r>
                      <a:endParaRPr lang="de-A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2000" dirty="0">
                          <a:effectLst/>
                        </a:rPr>
                        <a:t>3 Stunden</a:t>
                      </a:r>
                      <a:endParaRPr lang="de-A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2000" dirty="0">
                          <a:effectLst/>
                        </a:rPr>
                        <a:t>Spanisch</a:t>
                      </a:r>
                      <a:endParaRPr lang="de-A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7151">
                <a:tc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2000" dirty="0">
                          <a:effectLst/>
                        </a:rPr>
                        <a:t>2 Stunden</a:t>
                      </a:r>
                      <a:endParaRPr lang="de-A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2000">
                          <a:effectLst/>
                        </a:rPr>
                        <a:t>Physik</a:t>
                      </a:r>
                      <a:endParaRPr lang="de-AT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2000" dirty="0">
                          <a:effectLst/>
                        </a:rPr>
                        <a:t>1 Stunde</a:t>
                      </a:r>
                      <a:endParaRPr lang="de-A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de-AT" sz="2000" dirty="0">
                          <a:effectLst/>
                          <a:latin typeface="Calibri"/>
                        </a:rPr>
                        <a:t>Physik</a:t>
                      </a: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4700">
                <a:tc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2000">
                          <a:effectLst/>
                        </a:rPr>
                        <a:t> </a:t>
                      </a:r>
                      <a:endParaRPr lang="de-AT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2000" dirty="0">
                          <a:effectLst/>
                        </a:rPr>
                        <a:t> </a:t>
                      </a:r>
                      <a:endParaRPr lang="de-A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2000">
                          <a:effectLst/>
                        </a:rPr>
                        <a:t> </a:t>
                      </a:r>
                      <a:endParaRPr lang="de-AT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2000" dirty="0">
                          <a:effectLst/>
                        </a:rPr>
                        <a:t> </a:t>
                      </a:r>
                      <a:endParaRPr lang="de-A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1927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 flipV="1">
            <a:off x="0" y="6037971"/>
            <a:ext cx="9144000" cy="88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239775" y="6251638"/>
            <a:ext cx="4726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20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8" name="Bild 4" descr="Logo_ERG_RGB_512p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183" y="4997885"/>
            <a:ext cx="1479105" cy="889774"/>
          </a:xfrm>
          <a:prstGeom prst="rect">
            <a:avLst/>
          </a:prstGeom>
        </p:spPr>
      </p:pic>
      <p:sp>
        <p:nvSpPr>
          <p:cNvPr id="12" name="Rechteck 11"/>
          <p:cNvSpPr/>
          <p:nvPr/>
        </p:nvSpPr>
        <p:spPr>
          <a:xfrm>
            <a:off x="721613" y="2148705"/>
            <a:ext cx="76110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24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Nur für diese Stunden werden die Schüler/innen in neue Gruppen eingeteilt. </a:t>
            </a:r>
          </a:p>
          <a:p>
            <a:endParaRPr lang="de-AT" sz="24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de-AT" sz="24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Alle anderen Stunden werden im </a:t>
            </a:r>
            <a:r>
              <a:rPr lang="de-AT" sz="2400" b="1" dirty="0">
                <a:solidFill>
                  <a:srgbClr val="E6007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Klassenverband </a:t>
            </a:r>
            <a:r>
              <a:rPr lang="de-AT" sz="24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fortgeführt.</a:t>
            </a:r>
          </a:p>
        </p:txBody>
      </p:sp>
    </p:spTree>
    <p:extLst>
      <p:ext uri="{BB962C8B-B14F-4D97-AF65-F5344CB8AC3E}">
        <p14:creationId xmlns:p14="http://schemas.microsoft.com/office/powerpoint/2010/main" val="3405101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 flipV="1">
            <a:off x="0" y="6037971"/>
            <a:ext cx="9144000" cy="88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239775" y="6251638"/>
            <a:ext cx="4726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20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781710" y="479049"/>
            <a:ext cx="758058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rgbClr val="E6007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Fortsetzung in der Oberstufe</a:t>
            </a:r>
          </a:p>
          <a:p>
            <a:endParaRPr lang="de-DE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de-DE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de-DE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de-DE" sz="24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Die Schwerpunkte beginnen mit der 3. Klasse und werden </a:t>
            </a:r>
          </a:p>
          <a:p>
            <a:r>
              <a:rPr lang="de-DE" sz="24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ggf. in der Oberstufe fortgesetzt. Die Anmeldung ist verbindlich.  </a:t>
            </a:r>
          </a:p>
          <a:p>
            <a:endParaRPr lang="de-DE" sz="24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de-DE" sz="24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Ein Wechsel des Schwerpunktes zu einem späteren Zeitpunkt ist nicht mehr vorgesehen.</a:t>
            </a:r>
          </a:p>
          <a:p>
            <a:endParaRPr lang="de-DE" sz="20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de-DE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8" name="Bild 4" descr="Logo_ERG_RGB_512p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183" y="4997885"/>
            <a:ext cx="1479105" cy="88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185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 flipV="1">
            <a:off x="0" y="6037971"/>
            <a:ext cx="9144000" cy="88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239775" y="6251638"/>
            <a:ext cx="4726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20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781710" y="479049"/>
            <a:ext cx="758058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rgbClr val="E6007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ORG</a:t>
            </a:r>
          </a:p>
          <a:p>
            <a:endParaRPr lang="de-DE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de-DE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de-DE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de-DE" sz="20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de-AT" sz="2800" dirty="0"/>
              <a:t>Alternativ kann ein Wechsel in das „</a:t>
            </a:r>
            <a:r>
              <a:rPr lang="de-AT" sz="2800" i="1" dirty="0"/>
              <a:t>ORG für Jazz, Pop und Weltmusik</a:t>
            </a:r>
            <a:r>
              <a:rPr lang="de-AT" sz="2800" dirty="0"/>
              <a:t>“ angestrebt werden, sofern die musikalische Eignung besteht.</a:t>
            </a:r>
            <a:endParaRPr lang="de-DE" sz="2800" dirty="0"/>
          </a:p>
          <a:p>
            <a:endParaRPr lang="de-DE" sz="28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de-DE" sz="28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Für das ORG ist eine Eignungsprüfung vorgesehen.</a:t>
            </a:r>
          </a:p>
          <a:p>
            <a:endParaRPr lang="de-DE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8" name="Bild 4" descr="Logo_ERG_RGB_512p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183" y="4997885"/>
            <a:ext cx="1479105" cy="88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454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 flipV="1">
            <a:off x="0" y="6037971"/>
            <a:ext cx="9144000" cy="88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239775" y="6251638"/>
            <a:ext cx="4726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20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0D5EAE-DFBE-3D4D-A88A-5BEDB63307BA}"/>
              </a:ext>
            </a:extLst>
          </p:cNvPr>
          <p:cNvSpPr txBox="1"/>
          <p:nvPr/>
        </p:nvSpPr>
        <p:spPr>
          <a:xfrm>
            <a:off x="239775" y="82917"/>
            <a:ext cx="3588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400" b="1" dirty="0"/>
              <a:t>Stundentafel Oberstufe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9D3F1E-F7A6-4841-BB7A-19A0610FE0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659" y="462044"/>
            <a:ext cx="7899719" cy="5155337"/>
          </a:xfrm>
          <a:prstGeom prst="rect">
            <a:avLst/>
          </a:prstGeom>
        </p:spPr>
      </p:pic>
      <p:pic>
        <p:nvPicPr>
          <p:cNvPr id="8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7517" y="4986670"/>
            <a:ext cx="1479105" cy="88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579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 flipV="1">
            <a:off x="0" y="6037971"/>
            <a:ext cx="9144000" cy="88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239775" y="6251638"/>
            <a:ext cx="4726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20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612000" y="612000"/>
            <a:ext cx="7580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de-DE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de-DE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8" name="Bild 4" descr="Logo_ERG_RGB_512p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183" y="4997885"/>
            <a:ext cx="1479105" cy="889774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521155" y="488889"/>
            <a:ext cx="75805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rgbClr val="E6007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Was sollte beachtet werden?</a:t>
            </a:r>
          </a:p>
          <a:p>
            <a:pPr algn="ctr"/>
            <a:endParaRPr lang="de-DE" sz="3200" b="1" dirty="0">
              <a:solidFill>
                <a:srgbClr val="E6007E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521155" y="1347537"/>
            <a:ext cx="767142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AT" sz="20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Begabungen, Neigungen, Interessen des/der  Jugendlichen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b="1" i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Was macht Ihr Sohn/Ihre Tochter gut und gerne</a:t>
            </a:r>
            <a:r>
              <a:rPr lang="de-DE" sz="2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?</a:t>
            </a:r>
          </a:p>
          <a:p>
            <a:endParaRPr lang="de-DE" sz="20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342900" indent="-342900">
              <a:buClr>
                <a:srgbClr val="E6007E"/>
              </a:buClr>
              <a:buFont typeface="Wingdings" pitchFamily="2" charset="2"/>
              <a:buChar char="Ø"/>
            </a:pPr>
            <a:r>
              <a:rPr lang="de-DE" sz="20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Texte verfassen, Sprache erlernen, sich mit gesellschaftlichen Themen befassen?</a:t>
            </a:r>
          </a:p>
          <a:p>
            <a:pPr marL="342900" indent="-342900">
              <a:buClr>
                <a:srgbClr val="E6007E"/>
              </a:buClr>
              <a:buFont typeface="Arial" panose="020B0604020202020204" pitchFamily="34" charset="0"/>
              <a:buChar char="•"/>
            </a:pPr>
            <a:endParaRPr lang="de-DE" sz="20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342900" indent="-342900">
              <a:buClr>
                <a:srgbClr val="E6007E"/>
              </a:buClr>
              <a:buFont typeface="Wingdings" pitchFamily="2" charset="2"/>
              <a:buChar char="Ø"/>
            </a:pPr>
            <a:r>
              <a:rPr lang="de-DE" sz="20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Experimentieren, sich mit naturwissenschaftlichen Themen auseinandersetzen?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AT" sz="20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AT" sz="20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Schwächen des Kindes</a:t>
            </a:r>
          </a:p>
          <a:p>
            <a:endParaRPr lang="de-DE" sz="20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665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 flipV="1">
            <a:off x="0" y="6037971"/>
            <a:ext cx="9144000" cy="88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239775" y="6251638"/>
            <a:ext cx="4726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20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612000" y="612000"/>
            <a:ext cx="75805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rgbClr val="E6007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Was sollte noch beachtet werden?</a:t>
            </a:r>
          </a:p>
          <a:p>
            <a:endParaRPr lang="de-DE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de-DE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de-DE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8" name="Bild 4" descr="Logo_ERG_RGB_512p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183" y="4997885"/>
            <a:ext cx="1479105" cy="889774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447355" y="966012"/>
            <a:ext cx="758058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AT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de-AT" sz="24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de-AT" sz="24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Freundschaften sollten für die Wahl nicht ausschlaggebend sein, denn Weiterführung im Klassenverband.</a:t>
            </a:r>
          </a:p>
          <a:p>
            <a:endParaRPr lang="de-AT" sz="24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de-AT" sz="24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Anzahl von Schularbeiten (Spanisch) sollten für die Wahl nicht ausschlaggebend sein, da der naturwissenschaftliche Schwerpunkt nicht „leichter“ ist.</a:t>
            </a:r>
          </a:p>
          <a:p>
            <a:endParaRPr lang="de-AT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3818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 flipV="1">
            <a:off x="0" y="6037971"/>
            <a:ext cx="9144000" cy="88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239775" y="6251638"/>
            <a:ext cx="4726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20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612000" y="426014"/>
            <a:ext cx="758058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20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de-DE" sz="20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de-DE" sz="24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lvl="1">
              <a:buClr>
                <a:srgbClr val="00CC00"/>
              </a:buClr>
            </a:pPr>
            <a:endParaRPr lang="de-DE" sz="24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742950" lvl="1" indent="-285750">
              <a:buClr>
                <a:srgbClr val="00CC00"/>
              </a:buClr>
              <a:buFont typeface="Arial" panose="020B0604020202020204" pitchFamily="34" charset="0"/>
              <a:buChar char="•"/>
            </a:pPr>
            <a:r>
              <a:rPr lang="de-DE" sz="24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Anmeldeformular mit kurzer Elterninfo (wird von Klassenbetreuer*innen ausgeteilt)</a:t>
            </a:r>
          </a:p>
          <a:p>
            <a:pPr marL="742950" lvl="1" indent="-285750">
              <a:buClr>
                <a:srgbClr val="00CC00"/>
              </a:buClr>
              <a:buFont typeface="Arial" panose="020B0604020202020204" pitchFamily="34" charset="0"/>
              <a:buChar char="•"/>
            </a:pPr>
            <a:endParaRPr lang="de-DE" sz="24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742950" lvl="1" indent="-285750">
              <a:buClr>
                <a:srgbClr val="00CC00"/>
              </a:buClr>
              <a:buFont typeface="Arial" panose="020B0604020202020204" pitchFamily="34" charset="0"/>
              <a:buChar char="•"/>
            </a:pPr>
            <a:r>
              <a:rPr lang="de-DE" sz="24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Abgabe des ausgefüllten Anmeldeformulars </a:t>
            </a:r>
          </a:p>
          <a:p>
            <a:pPr lvl="1">
              <a:buClr>
                <a:srgbClr val="00CC00"/>
              </a:buClr>
            </a:pPr>
            <a:r>
              <a:rPr lang="de-DE" sz="24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   bis </a:t>
            </a:r>
            <a:r>
              <a:rPr lang="de-DE" sz="2400" b="1" i="1" u="sng" dirty="0">
                <a:solidFill>
                  <a:srgbClr val="FF000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Fr. 21. Dezember 2022</a:t>
            </a:r>
          </a:p>
          <a:p>
            <a:pPr marL="742950" lvl="1" indent="-285750">
              <a:buClr>
                <a:srgbClr val="00CC00"/>
              </a:buClr>
              <a:buFont typeface="Arial" panose="020B0604020202020204" pitchFamily="34" charset="0"/>
              <a:buChar char="•"/>
            </a:pPr>
            <a:endParaRPr lang="de-DE" sz="24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742950" lvl="1" indent="-285750">
              <a:buClr>
                <a:srgbClr val="00CC00"/>
              </a:buClr>
              <a:buFont typeface="Arial" panose="020B0604020202020204" pitchFamily="34" charset="0"/>
              <a:buChar char="•"/>
            </a:pPr>
            <a:r>
              <a:rPr lang="de-DE" sz="24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bei der/dem Klassenbetreuer/in</a:t>
            </a:r>
          </a:p>
          <a:p>
            <a:endParaRPr lang="de-DE" sz="20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de-DE" sz="20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de-DE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8" name="Bild 4" descr="Logo_ERG_RGB_512p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183" y="4997885"/>
            <a:ext cx="1479105" cy="88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2746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334854" y="299354"/>
            <a:ext cx="8397024" cy="5363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de-AT" sz="3200" b="1" u="sng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Verbindliche Anmeldung, Schulschwerpunkte, 3. Kl.</a:t>
            </a:r>
            <a:endParaRPr lang="de-D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de-AT" b="1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de-AT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Ich melde meine Tochter/meinen Sohn …………………………………………………………………, Klasse ……..…., für folgenden Schulzweig an (zutreffendes bitte ankreuzen):</a:t>
            </a:r>
            <a:endParaRPr lang="de-D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AT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de-AT" sz="2400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 </a:t>
            </a:r>
            <a:r>
              <a:rPr lang="de-AT" sz="2400" b="1" dirty="0">
                <a:effectLst>
                  <a:glow>
                    <a:srgbClr val="000000"/>
                  </a:glow>
                  <a:outerShdw blurRad="50800" dist="38100" dir="18900000" algn="b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Ökologie und Umwelt</a:t>
            </a:r>
            <a:endParaRPr lang="de-DE" dirty="0">
              <a:effectLst>
                <a:glow>
                  <a:srgbClr val="000000"/>
                </a:glow>
                <a:outerShdw blurRad="50800" dist="38100" dir="18900000" algn="bl">
                  <a:srgbClr val="000000">
                    <a:alpha val="40000"/>
                  </a:srgbClr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de-AT" sz="2400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de-AT" sz="2400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 </a:t>
            </a:r>
            <a:r>
              <a:rPr lang="de-AT" sz="2400" b="1" dirty="0">
                <a:effectLst>
                  <a:glow>
                    <a:srgbClr val="000000"/>
                  </a:glow>
                  <a:outerShdw blurRad="50800" dist="38100" dir="18900000" algn="b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Globale Entwicklung und Gesellschaft</a:t>
            </a:r>
            <a:endParaRPr lang="de-DE" dirty="0">
              <a:effectLst>
                <a:glow>
                  <a:srgbClr val="000000"/>
                </a:glow>
                <a:outerShdw blurRad="50800" dist="38100" dir="18900000" algn="bl">
                  <a:srgbClr val="000000">
                    <a:alpha val="40000"/>
                  </a:srgbClr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de-AT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AT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  ________________________________________</a:t>
            </a:r>
            <a:endParaRPr lang="de-D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179705" algn="just">
              <a:lnSpc>
                <a:spcPct val="107000"/>
              </a:lnSpc>
              <a:spcAft>
                <a:spcPts val="800"/>
              </a:spcAft>
              <a:tabLst>
                <a:tab pos="4860925" algn="l"/>
              </a:tabLst>
            </a:pPr>
            <a:r>
              <a:rPr lang="de-AT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	            </a:t>
            </a:r>
            <a:r>
              <a:rPr lang="de-AT" sz="1400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Datum                                                          Unterschrift d. Erziehungsberechtigten</a:t>
            </a:r>
            <a:endParaRPr lang="de-D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AT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179705" algn="ctr">
              <a:lnSpc>
                <a:spcPct val="107000"/>
              </a:lnSpc>
              <a:spcAft>
                <a:spcPts val="800"/>
              </a:spcAft>
              <a:tabLst>
                <a:tab pos="4860925" algn="l"/>
              </a:tabLst>
            </a:pPr>
            <a:r>
              <a:rPr lang="de-AT" sz="1600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Abgabe bitte bis spätestens 21.12.2022 bei der/dem Klassenbetreuer*in.</a:t>
            </a:r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179705" algn="ctr">
              <a:lnSpc>
                <a:spcPct val="107000"/>
              </a:lnSpc>
              <a:spcAft>
                <a:spcPts val="800"/>
              </a:spcAft>
              <a:tabLst>
                <a:tab pos="4860925" algn="l"/>
              </a:tabLst>
            </a:pPr>
            <a:r>
              <a:rPr lang="de-AT" b="1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811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 flipV="1">
            <a:off x="0" y="6037971"/>
            <a:ext cx="9144000" cy="88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239775" y="6251638"/>
            <a:ext cx="4726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20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8" name="Bild 4" descr="Logo_ERG_RGB_512p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228" y="2230245"/>
            <a:ext cx="3576114" cy="215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4095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28177</TotalTime>
  <Words>553</Words>
  <Application>Microsoft Macintosh PowerPoint</Application>
  <PresentationFormat>On-screen Show (4:3)</PresentationFormat>
  <Paragraphs>139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Open Sans</vt:lpstr>
      <vt:lpstr>Open Sans Light</vt:lpstr>
      <vt:lpstr>Times New Roman</vt:lpstr>
      <vt:lpstr>Wingdings</vt:lpstr>
      <vt:lpstr>Office-Design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René Andritsch</dc:creator>
  <cp:lastModifiedBy>Microsoft Office User</cp:lastModifiedBy>
  <cp:revision>154</cp:revision>
  <dcterms:created xsi:type="dcterms:W3CDTF">2016-08-15T11:23:27Z</dcterms:created>
  <dcterms:modified xsi:type="dcterms:W3CDTF">2022-09-21T11:40:26Z</dcterms:modified>
</cp:coreProperties>
</file>